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5" r:id="rId3"/>
    <p:sldId id="436" r:id="rId4"/>
    <p:sldId id="426" r:id="rId5"/>
    <p:sldId id="427" r:id="rId6"/>
    <p:sldId id="428" r:id="rId7"/>
    <p:sldId id="439" r:id="rId8"/>
    <p:sldId id="430" r:id="rId9"/>
    <p:sldId id="438" r:id="rId10"/>
    <p:sldId id="431" r:id="rId11"/>
    <p:sldId id="434" r:id="rId12"/>
    <p:sldId id="440" r:id="rId13"/>
    <p:sldId id="447" r:id="rId14"/>
    <p:sldId id="441" r:id="rId15"/>
    <p:sldId id="445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00AC00"/>
    <a:srgbClr val="00CC00"/>
    <a:srgbClr val="E46C0A"/>
    <a:srgbClr val="0F1D2A"/>
    <a:srgbClr val="B8C2CB"/>
    <a:srgbClr val="D62B22"/>
    <a:srgbClr val="C3D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56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092" y="-90"/>
      </p:cViewPr>
      <p:guideLst>
        <p:guide orient="horz" pos="4020"/>
        <p:guide orient="horz" pos="1071"/>
        <p:guide orient="horz" pos="3657"/>
        <p:guide orient="horz" pos="1230"/>
        <p:guide orient="horz" pos="2205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88179" tIns="44088" rIns="88179" bIns="44088" rtlCol="0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Presentazione Capitolato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88179" tIns="44088" rIns="88179" bIns="44088" rtlCol="0"/>
          <a:lstStyle>
            <a:lvl1pPr algn="r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rev. 2.1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88179" tIns="44088" rIns="88179" bIns="44088" rtlCol="0" anchor="b"/>
          <a:lstStyle>
            <a:lvl1pPr algn="l" eaLnBrk="1" hangingPunct="1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/FER/ - Riservato e confidenziale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88179" tIns="44088" rIns="88179" bIns="440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2D68AEA-8747-4D08-88FF-9BDD579992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15" tIns="47758" rIns="95515" bIns="4775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Presentazione Capitolato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15" tIns="47758" rIns="95515" bIns="4775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rev. 2.1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5" tIns="47758" rIns="95515" bIns="47758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5515" tIns="47758" rIns="95515" bIns="4775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5515" tIns="47758" rIns="95515" bIns="4775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/FER/ - Riservato e confidenziale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FFD4F7-047F-4591-B0EB-A07CED20D013}" type="slidenum">
              <a:rPr lang="ru-RU" altLang="it-IT"/>
              <a:pPr>
                <a:defRPr/>
              </a:pPr>
              <a:t>‹N›</a:t>
            </a:fld>
            <a:endParaRPr lang="ru-R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BA115-A21F-4280-95E3-BCFEC245A521}" type="slidenum">
              <a:rPr lang="ru-RU" altLang="it-IT" smtClean="0"/>
              <a:pPr/>
              <a:t>1</a:t>
            </a:fld>
            <a:endParaRPr lang="ru-RU" altLang="it-IT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rev. 2.1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/FER/ - Riservato e confidenziale</a:t>
            </a:r>
            <a:endParaRPr lang="ru-RU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Presentazione Capitolato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z="1500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1B7F7-BB50-46CB-B049-02FC2D861459}" type="slidenum">
              <a:rPr lang="ru-RU" altLang="it-IT" smtClean="0"/>
              <a:pPr/>
              <a:t>10</a:t>
            </a:fld>
            <a:endParaRPr lang="ru-RU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B5F3FC-790A-4BEE-A123-FCA51807B5E9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A60CAD-BE7E-42D2-80A1-0B6B8ACC19DF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3576B-01C4-48F2-B3B5-B19362010D67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431B6-80BB-4EBE-B832-F235AE8C6BC9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6209D2-8ED3-4359-8E0E-DDADEFE6B754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D24599-B8B9-4912-9B08-E91742DEFFE4}" type="slidenum">
              <a:rPr lang="ru-RU" altLang="it-IT" smtClean="0"/>
              <a:pPr/>
              <a:t>2</a:t>
            </a:fld>
            <a:endParaRPr lang="ru-RU" altLang="it-IT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rev. 2.1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/FER/ - Riservato e confidenziale</a:t>
            </a:r>
            <a:endParaRPr lang="ru-RU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Presentazione Capitolato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BE089E-FDE8-46F2-BBCE-524634C9153D}" type="slidenum">
              <a:rPr lang="ru-RU" altLang="it-IT" smtClean="0"/>
              <a:pPr/>
              <a:t>3</a:t>
            </a:fld>
            <a:endParaRPr lang="ru-RU" altLang="it-IT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rev. 2.1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/FER/ - Riservato e confidenziale</a:t>
            </a:r>
            <a:endParaRPr lang="ru-RU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Presentazione Capitolato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7ABF3B-D5C6-4372-878F-FA827AA52A03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52FD31-749F-4286-9049-A9794DE9A697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7D3F05-5401-4A8E-B2F1-6252348A5460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40186-B9B4-4C10-82FE-8F86D5588310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C81F6-BDEF-4A0C-865B-724ABF223519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4A0477-54A2-49D8-B0B2-5115AF8A6EA2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4355259" cy="1470025"/>
          </a:xfrm>
          <a:prstGeom prst="rect">
            <a:avLst/>
          </a:prstGeom>
        </p:spPr>
        <p:txBody>
          <a:bodyPr/>
          <a:lstStyle>
            <a:lvl1pPr algn="l">
              <a:defRPr sz="2737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05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52">
                <a:solidFill>
                  <a:schemeClr val="tx2"/>
                </a:solidFill>
              </a:defRPr>
            </a:lvl1pPr>
            <a:lvl2pPr marL="43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4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2429-0232-4DE6-99B2-60674D677A1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0" y="275070"/>
            <a:ext cx="8228920" cy="1142039"/>
          </a:xfrm>
          <a:prstGeom prst="rect">
            <a:avLst/>
          </a:prstGeom>
        </p:spPr>
        <p:txBody>
          <a:bodyPr/>
          <a:lstStyle>
            <a:lvl1pPr algn="l">
              <a:defRPr sz="273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40" y="1600009"/>
            <a:ext cx="8228920" cy="4436396"/>
          </a:xfrm>
          <a:prstGeom prst="rect">
            <a:avLst/>
          </a:prstGeom>
        </p:spPr>
        <p:txBody>
          <a:bodyPr/>
          <a:lstStyle>
            <a:lvl1pPr marL="323116" indent="-323116">
              <a:buFont typeface="Wingdings" panose="05000000000000000000" pitchFamily="2" charset="2"/>
              <a:buChar char="Ø"/>
              <a:defRPr sz="2395"/>
            </a:lvl1pPr>
            <a:lvl2pPr>
              <a:defRPr sz="2395">
                <a:solidFill>
                  <a:schemeClr val="tx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5pPr>
              <a:defRPr sz="1539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65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FB02-162C-4008-889A-497B9DAB07C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40" y="1600201"/>
            <a:ext cx="4038260" cy="4423442"/>
          </a:xfrm>
          <a:prstGeom prst="rect">
            <a:avLst/>
          </a:prstGeom>
        </p:spPr>
        <p:txBody>
          <a:bodyPr/>
          <a:lstStyle>
            <a:lvl1pPr>
              <a:defRPr sz="2395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260" cy="4423442"/>
          </a:xfrm>
          <a:prstGeom prst="rect">
            <a:avLst/>
          </a:prstGeom>
        </p:spPr>
        <p:txBody>
          <a:bodyPr/>
          <a:lstStyle>
            <a:lvl1pPr>
              <a:defRPr sz="2395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540" y="275070"/>
            <a:ext cx="8228920" cy="1142039"/>
          </a:xfrm>
          <a:prstGeom prst="rect">
            <a:avLst/>
          </a:prstGeom>
        </p:spPr>
        <p:txBody>
          <a:bodyPr/>
          <a:lstStyle>
            <a:lvl1pPr algn="l">
              <a:defRPr sz="273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65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816F-A6A8-48C7-87A5-A014EFDA30A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848768"/>
          </a:xfrm>
          <a:prstGeom prst="rect">
            <a:avLst/>
          </a:prstGeo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435" cy="3848769"/>
          </a:xfrm>
          <a:prstGeom prst="rect">
            <a:avLst/>
          </a:prstGeo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540" y="275070"/>
            <a:ext cx="8228920" cy="1142039"/>
          </a:xfrm>
          <a:prstGeom prst="rect">
            <a:avLst/>
          </a:prstGeom>
        </p:spPr>
        <p:txBody>
          <a:bodyPr/>
          <a:lstStyle>
            <a:lvl1pPr algn="l">
              <a:defRPr sz="273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65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B35F-D0EB-4D93-ABA5-E6E7A257AAC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8768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FECE-7B67-4718-8931-09E64E1D33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410" cy="5661258"/>
          </a:xfrm>
          <a:prstGeom prst="rect">
            <a:avLst/>
          </a:prstGeom>
        </p:spPr>
        <p:txBody>
          <a:bodyPr/>
          <a:lstStyle>
            <a:lvl1pPr>
              <a:defRPr sz="2395"/>
            </a:lvl1pPr>
            <a:lvl2pPr>
              <a:defRPr sz="2052"/>
            </a:lvl2pPr>
            <a:lvl3pPr>
              <a:defRPr sz="2052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499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65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38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90F5-9038-47E6-96D6-2800610F4E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6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65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9451-3BA9-4CD9-A111-72D53E3E484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15050"/>
            <a:ext cx="21336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0C952D-E025-464B-8557-42B2D274416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3"/>
          </p:nvPr>
        </p:nvSpPr>
        <p:spPr>
          <a:xfrm>
            <a:off x="2968625" y="6115050"/>
            <a:ext cx="30861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Riservato e confidenziale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0997" algn="ctr" rtl="0" eaLnBrk="1" fontAlgn="base" hangingPunct="1">
        <a:spcBef>
          <a:spcPct val="0"/>
        </a:spcBef>
        <a:spcAft>
          <a:spcPct val="0"/>
        </a:spcAft>
        <a:defRPr sz="4148">
          <a:solidFill>
            <a:schemeClr val="tx1"/>
          </a:solidFill>
          <a:latin typeface="Calibri" panose="020F0502020204030204" pitchFamily="34" charset="0"/>
        </a:defRPr>
      </a:lvl6pPr>
      <a:lvl7pPr marL="861993" algn="ctr" rtl="0" eaLnBrk="1" fontAlgn="base" hangingPunct="1">
        <a:spcBef>
          <a:spcPct val="0"/>
        </a:spcBef>
        <a:spcAft>
          <a:spcPct val="0"/>
        </a:spcAft>
        <a:defRPr sz="4148">
          <a:solidFill>
            <a:schemeClr val="tx1"/>
          </a:solidFill>
          <a:latin typeface="Calibri" panose="020F0502020204030204" pitchFamily="34" charset="0"/>
        </a:defRPr>
      </a:lvl7pPr>
      <a:lvl8pPr marL="1292990" algn="ctr" rtl="0" eaLnBrk="1" fontAlgn="base" hangingPunct="1">
        <a:spcBef>
          <a:spcPct val="0"/>
        </a:spcBef>
        <a:spcAft>
          <a:spcPct val="0"/>
        </a:spcAft>
        <a:defRPr sz="4148">
          <a:solidFill>
            <a:schemeClr val="tx1"/>
          </a:solidFill>
          <a:latin typeface="Calibri" panose="020F0502020204030204" pitchFamily="34" charset="0"/>
        </a:defRPr>
      </a:lvl8pPr>
      <a:lvl9pPr marL="1723986" algn="ctr" rtl="0" eaLnBrk="1" fontAlgn="base" hangingPunct="1">
        <a:spcBef>
          <a:spcPct val="0"/>
        </a:spcBef>
        <a:spcAft>
          <a:spcPct val="0"/>
        </a:spcAft>
        <a:defRPr sz="4148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2263" indent="-322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268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spcBef>
          <a:spcPct val="20000"/>
        </a:spcBef>
        <a:buFont typeface="Arial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spcBef>
          <a:spcPct val="20000"/>
        </a:spcBef>
        <a:buFont typeface="Arial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spcBef>
          <a:spcPct val="20000"/>
        </a:spcBef>
        <a:buFont typeface="Arial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spcBef>
          <a:spcPct val="20000"/>
        </a:spcBef>
        <a:buFont typeface="Arial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434975" y="2513013"/>
            <a:ext cx="6373813" cy="542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3600" b="1" smtClean="0">
                <a:solidFill>
                  <a:schemeClr val="bg1"/>
                </a:solidFill>
              </a:rPr>
              <a:t>Investimenti per elettrificazione e potenziamento</a:t>
            </a:r>
            <a:br>
              <a:rPr lang="it-IT" altLang="it-IT" sz="3600" b="1" smtClean="0">
                <a:solidFill>
                  <a:schemeClr val="bg1"/>
                </a:solidFill>
              </a:rPr>
            </a:br>
            <a:r>
              <a:rPr lang="it-IT" altLang="it-IT" sz="2400" b="1" smtClean="0">
                <a:solidFill>
                  <a:schemeClr val="bg1"/>
                </a:solidFill>
              </a:rPr>
              <a:t>della rete ferroviaria regionale </a:t>
            </a:r>
            <a:br>
              <a:rPr lang="it-IT" altLang="it-IT" sz="2400" b="1" smtClean="0">
                <a:solidFill>
                  <a:schemeClr val="bg1"/>
                </a:solidFill>
              </a:rPr>
            </a:br>
            <a:r>
              <a:rPr lang="it-IT" altLang="it-IT" sz="2400" b="1" smtClean="0">
                <a:solidFill>
                  <a:schemeClr val="bg1"/>
                </a:solidFill>
              </a:rPr>
              <a:t>in provincia di Reggio Emilia.</a:t>
            </a:r>
            <a:endParaRPr lang="ru-RU" altLang="it-IT" sz="2400" b="1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0125" y="6249988"/>
            <a:ext cx="1487488" cy="2333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268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3425" y="6083300"/>
            <a:ext cx="3206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300413" y="5940425"/>
            <a:ext cx="2728912" cy="344488"/>
          </a:xfrm>
        </p:spPr>
        <p:txBody>
          <a:bodyPr/>
          <a:lstStyle/>
          <a:p>
            <a:pPr>
              <a:defRPr/>
            </a:pPr>
            <a:r>
              <a:rPr lang="en-US" sz="848" dirty="0" err="1">
                <a:solidFill>
                  <a:srgbClr val="081826"/>
                </a:solidFill>
                <a:latin typeface="+mj-lt"/>
              </a:rPr>
              <a:t>Riservato</a:t>
            </a:r>
            <a:r>
              <a:rPr lang="en-US" sz="848" dirty="0">
                <a:solidFill>
                  <a:srgbClr val="081826"/>
                </a:solidFill>
                <a:latin typeface="+mj-lt"/>
              </a:rPr>
              <a:t> e </a:t>
            </a:r>
            <a:r>
              <a:rPr lang="en-US" sz="848" dirty="0" err="1">
                <a:solidFill>
                  <a:srgbClr val="081826"/>
                </a:solidFill>
                <a:latin typeface="+mj-lt"/>
              </a:rPr>
              <a:t>confidenziale</a:t>
            </a:r>
            <a:endParaRPr lang="en-US" sz="848" dirty="0">
              <a:solidFill>
                <a:srgbClr val="081826"/>
              </a:solidFill>
              <a:latin typeface="+mj-lt"/>
            </a:endParaRPr>
          </a:p>
        </p:txBody>
      </p:sp>
      <p:sp>
        <p:nvSpPr>
          <p:cNvPr id="29698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473950" y="5900738"/>
            <a:ext cx="1030288" cy="342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5A2321-6AF4-410C-8318-4E45E2B742EC}" type="slidenum">
              <a:rPr lang="en-US" altLang="it-IT" sz="1000" b="1" smtClean="0">
                <a:solidFill>
                  <a:srgbClr val="081826"/>
                </a:solidFill>
              </a:rPr>
              <a:pPr/>
              <a:t>10</a:t>
            </a:fld>
            <a:endParaRPr lang="en-US" altLang="it-IT" sz="1000" b="1" smtClean="0">
              <a:solidFill>
                <a:srgbClr val="081826"/>
              </a:solidFill>
            </a:endParaRP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747713" y="1909763"/>
            <a:ext cx="7294562" cy="950912"/>
            <a:chOff x="892189" y="2195314"/>
            <a:chExt cx="4576345" cy="1438047"/>
          </a:xfrm>
        </p:grpSpPr>
        <p:sp>
          <p:nvSpPr>
            <p:cNvPr id="13" name="Rectangle 7"/>
            <p:cNvSpPr/>
            <p:nvPr/>
          </p:nvSpPr>
          <p:spPr>
            <a:xfrm rot="16200000">
              <a:off x="3220287" y="1092223"/>
              <a:ext cx="1145156" cy="33513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 rot="16200000">
              <a:off x="986393" y="2194729"/>
              <a:ext cx="1145156" cy="11463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68" b="1">
                <a:solidFill>
                  <a:schemeClr val="accent3"/>
                </a:solidFill>
                <a:latin typeface="+mj-lt"/>
                <a:ea typeface="Roboto Lt" pitchFamily="2" charset="0"/>
              </a:endParaRPr>
            </a:p>
          </p:txBody>
        </p:sp>
        <p:sp>
          <p:nvSpPr>
            <p:cNvPr id="15" name="Isosceles Triangle 10"/>
            <p:cNvSpPr/>
            <p:nvPr/>
          </p:nvSpPr>
          <p:spPr>
            <a:xfrm rot="5400000">
              <a:off x="1991847" y="2671172"/>
              <a:ext cx="436936" cy="18624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>
              <a:off x="892189" y="2440190"/>
              <a:ext cx="1264844" cy="11139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95" b="1" dirty="0">
                  <a:solidFill>
                    <a:schemeClr val="bg1"/>
                  </a:solidFill>
                  <a:latin typeface="+mj-lt"/>
                  <a:ea typeface="Roboto Bk" pitchFamily="2" charset="0"/>
                  <a:cs typeface="+mn-cs"/>
                </a:rPr>
                <a:t>16,5 </a:t>
              </a:r>
              <a:r>
                <a:rPr lang="en-GB" sz="2395" b="1" dirty="0">
                  <a:solidFill>
                    <a:schemeClr val="bg1"/>
                  </a:solidFill>
                  <a:latin typeface="+mj-lt"/>
                  <a:ea typeface="Roboto Bk" pitchFamily="2" charset="0"/>
                  <a:cs typeface="+mn-cs"/>
                </a:rPr>
                <a:t>Mil.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spc="-257" dirty="0">
                <a:solidFill>
                  <a:srgbClr val="081826"/>
                </a:solidFill>
                <a:latin typeface="+mj-lt"/>
                <a:ea typeface="Roboto Bk" pitchFamily="2" charset="0"/>
                <a:cs typeface="+mn-cs"/>
              </a:endParaRPr>
            </a:p>
          </p:txBody>
        </p:sp>
        <p:sp>
          <p:nvSpPr>
            <p:cNvPr id="13337" name="Rectangle 11"/>
            <p:cNvSpPr>
              <a:spLocks noChangeArrowheads="1"/>
            </p:cNvSpPr>
            <p:nvPr/>
          </p:nvSpPr>
          <p:spPr bwMode="auto">
            <a:xfrm>
              <a:off x="2329330" y="2202515"/>
              <a:ext cx="2991804" cy="143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  <a:defRPr/>
              </a:pPr>
              <a:r>
                <a:rPr lang="en-US" altLang="it-IT" sz="2052" b="1" dirty="0" smtClean="0">
                  <a:solidFill>
                    <a:srgbClr val="081826"/>
                  </a:solidFill>
                  <a:latin typeface="+mj-lt"/>
                </a:rPr>
                <a:t>COSTO TOTALE STIMATO </a:t>
              </a:r>
            </a:p>
            <a:p>
              <a:pPr eaLnBrk="0" hangingPunct="0">
                <a:lnSpc>
                  <a:spcPct val="110000"/>
                </a:lnSpc>
                <a:defRPr/>
              </a:pPr>
              <a:r>
                <a:rPr lang="en-US" altLang="it-IT" sz="2052" b="1" dirty="0" smtClean="0">
                  <a:solidFill>
                    <a:srgbClr val="081826"/>
                  </a:solidFill>
                  <a:latin typeface="+mj-lt"/>
                </a:rPr>
                <a:t>(c.a. 230 K€/km + 2 M€/SSE)</a:t>
              </a:r>
              <a:r>
                <a:rPr lang="en-US" altLang="it-IT" sz="1710" b="1" dirty="0" smtClean="0">
                  <a:solidFill>
                    <a:srgbClr val="081826"/>
                  </a:solidFill>
                  <a:latin typeface="+mj-lt"/>
                </a:rPr>
                <a:t> </a:t>
              </a:r>
              <a:r>
                <a:rPr lang="en-US" altLang="it-IT" sz="1026" dirty="0">
                  <a:solidFill>
                    <a:srgbClr val="081826"/>
                  </a:solidFill>
                  <a:latin typeface="+mj-lt"/>
                </a:rPr>
                <a:t/>
              </a:r>
              <a:br>
                <a:rPr lang="en-US" altLang="it-IT" sz="1026" dirty="0">
                  <a:solidFill>
                    <a:srgbClr val="081826"/>
                  </a:solidFill>
                  <a:latin typeface="+mj-lt"/>
                </a:rPr>
              </a:br>
              <a:endParaRPr lang="en-US" altLang="it-IT" sz="941" dirty="0">
                <a:solidFill>
                  <a:srgbClr val="081826"/>
                </a:solidFill>
                <a:latin typeface="+mj-lt"/>
              </a:endParaRP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908175" y="3209925"/>
            <a:ext cx="6115050" cy="855663"/>
            <a:chOff x="926567" y="3450928"/>
            <a:chExt cx="4541967" cy="1934933"/>
          </a:xfrm>
        </p:grpSpPr>
        <p:sp>
          <p:nvSpPr>
            <p:cNvPr id="19" name="Rectangle 13"/>
            <p:cNvSpPr/>
            <p:nvPr/>
          </p:nvSpPr>
          <p:spPr>
            <a:xfrm rot="16200000">
              <a:off x="3220423" y="2347982"/>
              <a:ext cx="1145165" cy="3351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 rot="16200000">
              <a:off x="974201" y="3450460"/>
              <a:ext cx="1145165" cy="1146104"/>
            </a:xfrm>
            <a:prstGeom prst="rect">
              <a:avLst/>
            </a:prstGeom>
            <a:solidFill>
              <a:srgbClr val="C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68" b="1">
                <a:latin typeface="+mj-lt"/>
                <a:ea typeface="Roboto Lt" pitchFamily="2" charset="0"/>
              </a:endParaRPr>
            </a:p>
          </p:txBody>
        </p:sp>
        <p:sp>
          <p:nvSpPr>
            <p:cNvPr id="21" name="Isosceles Triangle 15"/>
            <p:cNvSpPr/>
            <p:nvPr/>
          </p:nvSpPr>
          <p:spPr>
            <a:xfrm rot="5400000">
              <a:off x="1992852" y="3927360"/>
              <a:ext cx="434374" cy="185122"/>
            </a:xfrm>
            <a:prstGeom prst="triangle">
              <a:avLst/>
            </a:prstGeom>
            <a:solidFill>
              <a:srgbClr val="C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926567" y="3569394"/>
              <a:ext cx="1265195" cy="18164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4618" b="1" spc="-257" dirty="0">
                <a:solidFill>
                  <a:srgbClr val="081826"/>
                </a:solidFill>
                <a:latin typeface="+mj-lt"/>
                <a:ea typeface="Roboto Bk" pitchFamily="2" charset="0"/>
                <a:cs typeface="+mn-cs"/>
              </a:endParaRPr>
            </a:p>
          </p:txBody>
        </p:sp>
        <p:sp>
          <p:nvSpPr>
            <p:cNvPr id="13332" name="Rectangle 17"/>
            <p:cNvSpPr>
              <a:spLocks noChangeArrowheads="1"/>
            </p:cNvSpPr>
            <p:nvPr/>
          </p:nvSpPr>
          <p:spPr bwMode="auto">
            <a:xfrm>
              <a:off x="2360376" y="3565803"/>
              <a:ext cx="2991426" cy="8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  <a:defRPr/>
              </a:pPr>
              <a:r>
                <a:rPr lang="en-US" altLang="it-IT" sz="1710" b="1" dirty="0" err="1" smtClean="0">
                  <a:solidFill>
                    <a:srgbClr val="081826"/>
                  </a:solidFill>
                  <a:latin typeface="+mj-lt"/>
                </a:rPr>
                <a:t>Attrezz</a:t>
              </a:r>
              <a:r>
                <a:rPr lang="en-US" altLang="it-IT" sz="1710" b="1" dirty="0" smtClean="0">
                  <a:solidFill>
                    <a:srgbClr val="081826"/>
                  </a:solidFill>
                  <a:latin typeface="+mj-lt"/>
                </a:rPr>
                <a:t>. </a:t>
              </a:r>
              <a:r>
                <a:rPr lang="en-US" altLang="it-IT" sz="1710" b="1" dirty="0" err="1" smtClean="0">
                  <a:solidFill>
                    <a:srgbClr val="081826"/>
                  </a:solidFill>
                  <a:latin typeface="+mj-lt"/>
                </a:rPr>
                <a:t>Sassuolo</a:t>
              </a:r>
              <a:r>
                <a:rPr lang="en-US" altLang="it-IT" sz="1710" b="1" dirty="0" smtClean="0">
                  <a:solidFill>
                    <a:srgbClr val="081826"/>
                  </a:solidFill>
                  <a:latin typeface="+mj-lt"/>
                </a:rPr>
                <a:t> – </a:t>
              </a:r>
              <a:r>
                <a:rPr lang="en-US" altLang="it-IT" sz="1710" b="1" smtClean="0">
                  <a:solidFill>
                    <a:srgbClr val="081826"/>
                  </a:solidFill>
                  <a:latin typeface="+mj-lt"/>
                </a:rPr>
                <a:t>Reggio E.  </a:t>
              </a:r>
              <a:r>
                <a:rPr lang="en-US" altLang="it-IT" sz="1710" b="1" dirty="0" smtClean="0">
                  <a:solidFill>
                    <a:srgbClr val="081826"/>
                  </a:solidFill>
                  <a:latin typeface="+mj-lt"/>
                </a:rPr>
                <a:t>- Guastalla</a:t>
              </a:r>
              <a:endParaRPr lang="en-US" altLang="it-IT" sz="1710" b="1" dirty="0">
                <a:solidFill>
                  <a:srgbClr val="081826"/>
                </a:solidFill>
                <a:latin typeface="+mj-lt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696913" y="647700"/>
            <a:ext cx="73326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263" dirty="0" smtClean="0">
                <a:solidFill>
                  <a:srgbClr val="0818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Il FABBISOGNO ECONOMICO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263" dirty="0" smtClean="0">
                <a:solidFill>
                  <a:srgbClr val="0818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per il </a:t>
            </a:r>
            <a:r>
              <a:rPr lang="it-IT" altLang="it-IT" sz="2263" b="1" dirty="0" smtClean="0">
                <a:solidFill>
                  <a:srgbClr val="0818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1° livello di priorità </a:t>
            </a:r>
            <a:r>
              <a:rPr lang="it-IT" altLang="it-IT" sz="2263" dirty="0" smtClean="0">
                <a:solidFill>
                  <a:srgbClr val="0818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dell’elettrificazione</a:t>
            </a:r>
            <a:endParaRPr lang="ru-RU" altLang="it-IT" sz="2263" dirty="0">
              <a:solidFill>
                <a:srgbClr val="0818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22313" y="974725"/>
            <a:ext cx="63039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it-IT" sz="1037" dirty="0">
              <a:solidFill>
                <a:srgbClr val="D62B2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87550" y="3282950"/>
            <a:ext cx="1289050" cy="407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52" b="1" dirty="0">
                <a:solidFill>
                  <a:srgbClr val="081826"/>
                </a:solidFill>
                <a:latin typeface="+mn-lt"/>
                <a:ea typeface="Roboto Bk" pitchFamily="2" charset="0"/>
                <a:cs typeface="Arial" panose="020B0604020202020204" pitchFamily="34" charset="0"/>
              </a:rPr>
              <a:t>12,5 Mil.</a:t>
            </a:r>
          </a:p>
        </p:txBody>
      </p:sp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1971675" y="3686175"/>
            <a:ext cx="5957888" cy="804863"/>
            <a:chOff x="926567" y="3565804"/>
            <a:chExt cx="4425234" cy="1820057"/>
          </a:xfrm>
        </p:grpSpPr>
        <p:sp>
          <p:nvSpPr>
            <p:cNvPr id="58" name="Rectangle 16"/>
            <p:cNvSpPr/>
            <p:nvPr/>
          </p:nvSpPr>
          <p:spPr>
            <a:xfrm>
              <a:off x="926567" y="3569395"/>
              <a:ext cx="1265195" cy="1816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4618" b="1" spc="-257" dirty="0">
                <a:solidFill>
                  <a:srgbClr val="081826"/>
                </a:solidFill>
                <a:latin typeface="+mj-lt"/>
                <a:ea typeface="Roboto Bk" pitchFamily="2" charset="0"/>
                <a:cs typeface="+mn-cs"/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2360376" y="3565804"/>
              <a:ext cx="2991425" cy="8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  <a:defRPr/>
              </a:pPr>
              <a:endParaRPr lang="en-US" altLang="it-IT" sz="1710" b="1" dirty="0">
                <a:solidFill>
                  <a:srgbClr val="081826"/>
                </a:solidFill>
                <a:latin typeface="+mj-lt"/>
              </a:endParaRPr>
            </a:p>
          </p:txBody>
        </p:sp>
      </p:grpSp>
      <p:grpSp>
        <p:nvGrpSpPr>
          <p:cNvPr id="61" name="Group 2"/>
          <p:cNvGrpSpPr>
            <a:grpSpLocks/>
          </p:cNvGrpSpPr>
          <p:nvPr/>
        </p:nvGrpSpPr>
        <p:grpSpPr bwMode="auto">
          <a:xfrm>
            <a:off x="1914525" y="4511675"/>
            <a:ext cx="6115050" cy="855663"/>
            <a:chOff x="926567" y="3450928"/>
            <a:chExt cx="4541968" cy="1934933"/>
          </a:xfrm>
        </p:grpSpPr>
        <p:sp>
          <p:nvSpPr>
            <p:cNvPr id="62" name="Rectangle 13"/>
            <p:cNvSpPr/>
            <p:nvPr/>
          </p:nvSpPr>
          <p:spPr>
            <a:xfrm rot="16200000">
              <a:off x="3220424" y="2347982"/>
              <a:ext cx="1145165" cy="3351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63" name="Rectangle 14"/>
            <p:cNvSpPr/>
            <p:nvPr/>
          </p:nvSpPr>
          <p:spPr>
            <a:xfrm rot="16200000">
              <a:off x="974201" y="3450460"/>
              <a:ext cx="1145165" cy="1146104"/>
            </a:xfrm>
            <a:prstGeom prst="rect">
              <a:avLst/>
            </a:prstGeom>
            <a:solidFill>
              <a:srgbClr val="C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68" b="1">
                <a:latin typeface="+mj-lt"/>
                <a:ea typeface="Roboto Lt" pitchFamily="2" charset="0"/>
              </a:endParaRPr>
            </a:p>
          </p:txBody>
        </p:sp>
        <p:sp>
          <p:nvSpPr>
            <p:cNvPr id="64" name="Isosceles Triangle 15"/>
            <p:cNvSpPr/>
            <p:nvPr/>
          </p:nvSpPr>
          <p:spPr>
            <a:xfrm rot="5400000">
              <a:off x="1992852" y="3927360"/>
              <a:ext cx="434374" cy="185122"/>
            </a:xfrm>
            <a:prstGeom prst="triangle">
              <a:avLst/>
            </a:prstGeom>
            <a:solidFill>
              <a:srgbClr val="C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65" name="Rectangle 16"/>
            <p:cNvSpPr/>
            <p:nvPr/>
          </p:nvSpPr>
          <p:spPr>
            <a:xfrm>
              <a:off x="926567" y="3569394"/>
              <a:ext cx="1265196" cy="18164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4618" b="1" spc="-257" dirty="0">
                <a:solidFill>
                  <a:srgbClr val="081826"/>
                </a:solidFill>
                <a:latin typeface="+mj-lt"/>
                <a:ea typeface="Roboto Bk" pitchFamily="2" charset="0"/>
                <a:cs typeface="+mn-cs"/>
              </a:endParaRPr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2360376" y="3565803"/>
              <a:ext cx="2991426" cy="8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  <a:defRPr/>
              </a:pPr>
              <a:r>
                <a:rPr lang="en-US" altLang="it-IT" sz="1710" b="1" dirty="0" smtClean="0">
                  <a:solidFill>
                    <a:srgbClr val="081826"/>
                  </a:solidFill>
                  <a:latin typeface="+mj-lt"/>
                </a:rPr>
                <a:t>n. 2 Sottostazioni</a:t>
              </a:r>
              <a:endParaRPr lang="en-US" altLang="it-IT" sz="1710" b="1" dirty="0">
                <a:solidFill>
                  <a:srgbClr val="081826"/>
                </a:solidFill>
                <a:latin typeface="+mj-lt"/>
              </a:endParaRPr>
            </a:p>
          </p:txBody>
        </p:sp>
      </p:grpSp>
      <p:sp>
        <p:nvSpPr>
          <p:cNvPr id="67" name="Rettangolo 66"/>
          <p:cNvSpPr/>
          <p:nvPr/>
        </p:nvSpPr>
        <p:spPr>
          <a:xfrm>
            <a:off x="2108200" y="4579938"/>
            <a:ext cx="1147763" cy="407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52" b="1" dirty="0">
                <a:solidFill>
                  <a:srgbClr val="081826"/>
                </a:solidFill>
                <a:latin typeface="+mn-lt"/>
                <a:ea typeface="Roboto Bk" pitchFamily="2" charset="0"/>
                <a:cs typeface="Arial" panose="020B0604020202020204" pitchFamily="34" charset="0"/>
              </a:rPr>
              <a:t>4</a:t>
            </a:r>
            <a:r>
              <a:rPr lang="en-GB" sz="2052" b="1" dirty="0">
                <a:solidFill>
                  <a:srgbClr val="081826"/>
                </a:solidFill>
                <a:latin typeface="+mn-lt"/>
                <a:ea typeface="Roboto Bk" pitchFamily="2" charset="0"/>
                <a:cs typeface="Arial" panose="020B0604020202020204" pitchFamily="34" charset="0"/>
              </a:rPr>
              <a:t>,0 </a:t>
            </a:r>
            <a:r>
              <a:rPr lang="en-GB" sz="2052" b="1" dirty="0">
                <a:solidFill>
                  <a:srgbClr val="081826"/>
                </a:solidFill>
                <a:latin typeface="+mn-lt"/>
                <a:ea typeface="Roboto Bk" pitchFamily="2" charset="0"/>
                <a:cs typeface="Arial" panose="020B0604020202020204" pitchFamily="34" charset="0"/>
              </a:rPr>
              <a:t>Mil.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259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Le risorse disponibili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0238" y="1074738"/>
            <a:ext cx="7802562" cy="3690937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Per finanziare il piano risultano ad oggi disponibili le seguenti risorse: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€ 4,9 mln 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già previste nell’Accordo di Programma fra Ministero e Regione ex art. 15 </a:t>
            </a:r>
            <a:r>
              <a:rPr lang="it-IT" dirty="0" err="1">
                <a:latin typeface="+mn-lt"/>
                <a:cs typeface="Arial" panose="020B0604020202020204" pitchFamily="34" charset="0"/>
              </a:rPr>
              <a:t>D.lgs</a:t>
            </a:r>
            <a:r>
              <a:rPr lang="it-IT" dirty="0">
                <a:latin typeface="+mn-lt"/>
                <a:cs typeface="Arial" panose="020B0604020202020204" pitchFamily="34" charset="0"/>
              </a:rPr>
              <a:t> 422/97 già destinate al corridoio Sassuolo - Guastalla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€ 5,1 mln 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a seguito dell’aumento del Capitale </a:t>
            </a:r>
            <a:r>
              <a:rPr lang="it-IT" dirty="0">
                <a:latin typeface="+mn-lt"/>
                <a:cs typeface="Arial" panose="020B0604020202020204" pitchFamily="34" charset="0"/>
              </a:rPr>
              <a:t>Sociale Dicembre 2015 per settore ferroviario.</a:t>
            </a: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€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6,5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mln 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sostenibili direttamente da FER a seguito di accensione di mutuo pluriennale.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Per un totale di circa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16,5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Milioni di Euro</a:t>
            </a:r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21089BF4-92ED-4B30-B814-B9618516AAFA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4625" y="2135188"/>
            <a:ext cx="63563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33027" eaLnBrk="0" hangingPunct="0">
              <a:defRPr/>
            </a:pPr>
            <a:r>
              <a:rPr lang="it-IT" sz="2395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ALTRI INVESTIMENTI NEL TERRITORIO REGGIANO</a:t>
            </a:r>
          </a:p>
          <a:p>
            <a:pPr algn="ctr" defTabSz="833027" eaLnBrk="0" hangingPunct="0">
              <a:defRPr/>
            </a:pPr>
            <a:r>
              <a:rPr lang="it-IT" sz="2395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PROGRAMMATI PER L’ANNO 2016</a:t>
            </a:r>
            <a:endParaRPr lang="it-IT" sz="2395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3794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790A249A-FDB0-4D39-A8CE-886A75D246DE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42988" y="3576638"/>
            <a:ext cx="7294562" cy="898525"/>
            <a:chOff x="892189" y="2195314"/>
            <a:chExt cx="4576345" cy="1358825"/>
          </a:xfrm>
        </p:grpSpPr>
        <p:sp>
          <p:nvSpPr>
            <p:cNvPr id="5" name="Rectangle 7"/>
            <p:cNvSpPr/>
            <p:nvPr/>
          </p:nvSpPr>
          <p:spPr>
            <a:xfrm rot="16200000">
              <a:off x="3220286" y="1092223"/>
              <a:ext cx="1145157" cy="33513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6" name="Rectangle 9"/>
            <p:cNvSpPr/>
            <p:nvPr/>
          </p:nvSpPr>
          <p:spPr>
            <a:xfrm rot="16200000">
              <a:off x="986392" y="2194730"/>
              <a:ext cx="1145157" cy="11463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68" b="1">
                <a:solidFill>
                  <a:schemeClr val="accent3"/>
                </a:solidFill>
                <a:latin typeface="+mj-lt"/>
                <a:ea typeface="Roboto Lt" pitchFamily="2" charset="0"/>
              </a:endParaRPr>
            </a:p>
          </p:txBody>
        </p:sp>
        <p:sp>
          <p:nvSpPr>
            <p:cNvPr id="7" name="Isosceles Triangle 10"/>
            <p:cNvSpPr/>
            <p:nvPr/>
          </p:nvSpPr>
          <p:spPr>
            <a:xfrm rot="5400000">
              <a:off x="1991847" y="2671172"/>
              <a:ext cx="436937" cy="18624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8" name="Rectangle 12"/>
            <p:cNvSpPr/>
            <p:nvPr/>
          </p:nvSpPr>
          <p:spPr>
            <a:xfrm>
              <a:off x="892189" y="2440191"/>
              <a:ext cx="1264844" cy="1113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95" b="1" dirty="0">
                  <a:solidFill>
                    <a:schemeClr val="bg1"/>
                  </a:solidFill>
                  <a:latin typeface="+mj-lt"/>
                  <a:ea typeface="Roboto Bk" pitchFamily="2" charset="0"/>
                  <a:cs typeface="+mn-cs"/>
                </a:rPr>
                <a:t>6,3 </a:t>
              </a:r>
              <a:r>
                <a:rPr lang="en-GB" sz="2395" b="1" dirty="0">
                  <a:solidFill>
                    <a:schemeClr val="bg1"/>
                  </a:solidFill>
                  <a:latin typeface="+mj-lt"/>
                  <a:ea typeface="Roboto Bk" pitchFamily="2" charset="0"/>
                  <a:cs typeface="+mn-cs"/>
                </a:rPr>
                <a:t>Mil.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spc="-257" dirty="0">
                <a:solidFill>
                  <a:srgbClr val="081826"/>
                </a:solidFill>
                <a:latin typeface="+mj-lt"/>
                <a:ea typeface="Roboto Bk" pitchFamily="2" charset="0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329330" y="2447392"/>
              <a:ext cx="2991804" cy="64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  <a:defRPr/>
              </a:pPr>
              <a:r>
                <a:rPr lang="en-US" altLang="it-IT" sz="2052" b="1" dirty="0" smtClean="0">
                  <a:solidFill>
                    <a:srgbClr val="081826"/>
                  </a:solidFill>
                  <a:latin typeface="+mj-lt"/>
                </a:rPr>
                <a:t>ULTERIORE COSTO TOTALE PREVISTO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E4C21ED9-F7AA-4717-B1B9-F82AF360A9CB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4825" y="1009650"/>
          <a:ext cx="8181975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807"/>
                <a:gridCol w="2606723"/>
                <a:gridCol w="1344304"/>
              </a:tblGrid>
              <a:tr h="479504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POTENZIAMENTO INFRASTRUTTURALE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455919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+mn-lt"/>
                          <a:cs typeface="Arial" panose="020B0604020202020204" pitchFamily="34" charset="0"/>
                        </a:rPr>
                        <a:t>ALLUNGAMENTO PIANO BINARI POSTO MOVIMENTO DI BOSCO,</a:t>
                      </a:r>
                      <a:r>
                        <a:rPr lang="it-IT" b="1" baseline="0" dirty="0" smtClean="0">
                          <a:latin typeface="+mn-lt"/>
                          <a:cs typeface="Arial" panose="020B0604020202020204" pitchFamily="34" charset="0"/>
                        </a:rPr>
                        <a:t> compresa soppressione PL SOA n. 17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Gara</a:t>
                      </a:r>
                      <a:r>
                        <a:rPr lang="it-IT" baseline="0" dirty="0" smtClean="0"/>
                        <a:t> d’appalto in corso di indizione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€ 2,0 </a:t>
                      </a:r>
                      <a:r>
                        <a:rPr lang="it-IT" baseline="0" dirty="0" smtClean="0"/>
                        <a:t>mln </a:t>
                      </a:r>
                      <a:endParaRPr lang="it-IT" dirty="0"/>
                    </a:p>
                  </a:txBody>
                  <a:tcPr/>
                </a:tc>
              </a:tr>
              <a:tr h="1121498">
                <a:tc>
                  <a:txBody>
                    <a:bodyPr/>
                    <a:lstStyle/>
                    <a:p>
                      <a:r>
                        <a:rPr lang="it-IT" b="1" cap="all" dirty="0" smtClean="0">
                          <a:latin typeface="+mn-lt"/>
                          <a:cs typeface="Arial" panose="020B0604020202020204" pitchFamily="34" charset="0"/>
                        </a:rPr>
                        <a:t>Upgrade tecnologico della</a:t>
                      </a:r>
                      <a:r>
                        <a:rPr lang="it-IT" b="1" cap="all" baseline="0" dirty="0" smtClean="0">
                          <a:latin typeface="+mn-lt"/>
                          <a:cs typeface="Arial" panose="020B0604020202020204" pitchFamily="34" charset="0"/>
                        </a:rPr>
                        <a:t> linea Reggio Emilia-Ciano d’Enza </a:t>
                      </a:r>
                      <a:r>
                        <a:rPr lang="it-IT" b="1" baseline="0" dirty="0" smtClean="0">
                          <a:latin typeface="+mn-lt"/>
                          <a:cs typeface="Arial" panose="020B0604020202020204" pitchFamily="34" charset="0"/>
                        </a:rPr>
                        <a:t>per protezione stazioni con sistema SCMT (1° stralcio)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In corso di affidamento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€ 2,6</a:t>
                      </a:r>
                      <a:r>
                        <a:rPr lang="it-IT" baseline="0" dirty="0" smtClean="0"/>
                        <a:t> mln disponibili 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2A378E85-D26B-404A-8715-C293D34904A3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4825" y="1009650"/>
          <a:ext cx="8181975" cy="305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807"/>
                <a:gridCol w="2606723"/>
                <a:gridCol w="1344304"/>
              </a:tblGrid>
              <a:tr h="479504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BONIFICA ACUSTICA E CONTENIMENTO</a:t>
                      </a:r>
                      <a:r>
                        <a:rPr lang="it-IT" baseline="0" dirty="0" smtClean="0"/>
                        <a:t> RUMORE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455919">
                <a:tc>
                  <a:txBody>
                    <a:bodyPr/>
                    <a:lstStyle/>
                    <a:p>
                      <a:pPr marL="0" marR="0" indent="0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cs typeface="Arial" panose="020B0604020202020204" pitchFamily="34" charset="0"/>
                        </a:rPr>
                        <a:t>REALIZZAZIONE DI BARRIERE ANTIRUMORE IN COMUNE DI CASALGRANDE E SCANDIANO (1° stralcio)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Appalto aggiudicato;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avviata l’ esecuzione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€ 0,8</a:t>
                      </a:r>
                      <a:r>
                        <a:rPr lang="it-IT" baseline="0" dirty="0" smtClean="0"/>
                        <a:t> mln </a:t>
                      </a:r>
                      <a:endParaRPr lang="it-IT" dirty="0"/>
                    </a:p>
                  </a:txBody>
                  <a:tcPr/>
                </a:tc>
              </a:tr>
              <a:tr h="1121498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+mn-lt"/>
                          <a:cs typeface="Arial" panose="020B0604020202020204" pitchFamily="34" charset="0"/>
                        </a:rPr>
                        <a:t>Interventi prioritari di contenimento rumore Officina Via Talami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Appalto aggiudicato;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avviata l’ esecuzione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€ 0,1</a:t>
                      </a:r>
                      <a:r>
                        <a:rPr lang="it-IT" baseline="0" dirty="0" smtClean="0"/>
                        <a:t> mln 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480DE053-D796-458F-9843-E192A3C7F115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4825" y="1009650"/>
          <a:ext cx="8181975" cy="394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807"/>
                <a:gridCol w="2606723"/>
                <a:gridCol w="1344304"/>
              </a:tblGrid>
              <a:tr h="479504">
                <a:tc gridSpan="3"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RAZIONALIZZAZIONE, RIQUALIFICAZIONE E ACCESSIBILITA’ DELLE FERMATE/STAZIONI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455919">
                <a:tc>
                  <a:txBody>
                    <a:bodyPr/>
                    <a:lstStyle/>
                    <a:p>
                      <a:pPr algn="just"/>
                      <a:r>
                        <a:rPr lang="it-IT" sz="1697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Realizzazione completa degli interventi (adeguamento marciapiedi, fornitura e posa pensiline) nelle tre località “tipologiche” di </a:t>
                      </a:r>
                      <a:r>
                        <a:rPr lang="it-IT" sz="1697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SCANDIANO e SASSUOLO (sulla linea Reggio Emila-Sassuolo) e LENTIGIONE (in Comune di Brescello, linea Parma-Suzzara)</a:t>
                      </a:r>
                    </a:p>
                    <a:p>
                      <a:pPr algn="just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Appalti aggiudicati;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avviata l’ esecuzione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€ 0,5</a:t>
                      </a:r>
                      <a:r>
                        <a:rPr lang="it-IT" baseline="0" dirty="0" smtClean="0"/>
                        <a:t> mln </a:t>
                      </a:r>
                      <a:endParaRPr lang="it-IT" dirty="0"/>
                    </a:p>
                  </a:txBody>
                  <a:tcPr/>
                </a:tc>
              </a:tr>
              <a:tr h="1121498">
                <a:tc>
                  <a:txBody>
                    <a:bodyPr/>
                    <a:lstStyle/>
                    <a:p>
                      <a:pPr algn="just"/>
                      <a:r>
                        <a:rPr lang="it-IT" sz="1697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Realizzazione completa di pensiline e segnaletica nelle 10 FERMATE delle linee ferroviarie reggiane (già oggetto di adeguamento dei marciapiedi con precedente stralcio funzionale)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Gara</a:t>
                      </a:r>
                      <a:r>
                        <a:rPr lang="it-IT" baseline="0" dirty="0" smtClean="0"/>
                        <a:t> d’appalto in corso di indizione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€ 0,3</a:t>
                      </a:r>
                      <a:r>
                        <a:rPr lang="it-IT" baseline="0" dirty="0" smtClean="0"/>
                        <a:t> mln 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295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Contesto di riferimento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14325" y="1358900"/>
            <a:ext cx="8118475" cy="398463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Estensione totale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rete ferroviaria regione in concessione a  FER: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c.a. 350 km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8" y="1939925"/>
            <a:ext cx="51704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501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Contesto di </a:t>
            </a: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riferimento: elettrificazione</a:t>
            </a:r>
            <a:endParaRPr lang="it-IT" sz="23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30238" y="998538"/>
            <a:ext cx="7802562" cy="2551112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 Linee elettrificate a 3 </a:t>
            </a:r>
            <a:r>
              <a:rPr lang="it-IT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KVcc</a:t>
            </a: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: </a:t>
            </a:r>
          </a:p>
          <a:p>
            <a:pPr eaLnBrk="0" hangingPunct="0">
              <a:defRPr/>
            </a:pP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Modena-Sassuolo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Portomaggiore-(Bologna)-Vignola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tratta Poggio Rusco-Ferrara della linea Suzzara-Ferrara</a:t>
            </a:r>
          </a:p>
          <a:p>
            <a:pPr eaLnBrk="0" hangingPunct="0">
              <a:defRPr/>
            </a:pP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Per un totale di 140 Km su circa 350 km totali di rete.</a:t>
            </a:r>
          </a:p>
          <a:p>
            <a:pPr eaLnBrk="0" hangingPunct="0">
              <a:defRPr/>
            </a:pPr>
            <a:endParaRPr lang="it-IT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3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8" y="3265488"/>
            <a:ext cx="63769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501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Contesto di </a:t>
            </a: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riferimento: elettrificazione</a:t>
            </a:r>
            <a:endParaRPr lang="it-IT" sz="23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0700" y="1157288"/>
            <a:ext cx="7802563" cy="5076825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Esperita la gara per il Servizio Ferroviario Regionale e valutate le conseguenze del piano di rinnovo del materiale rotabile proposto dall’Aggiudicatario, si ravvisano oggi l’opportunità e la necessità di proseguire nell’attuazione del piano di elettrificazione dell’intera rete con l’obiettivo di consentire la circolazione di materiale rotabile elettrico </a:t>
            </a:r>
            <a:r>
              <a:rPr lang="it-IT" dirty="0">
                <a:latin typeface="+mn-lt"/>
                <a:cs typeface="Arial" panose="020B0604020202020204" pitchFamily="34" charset="0"/>
              </a:rPr>
              <a:t>sulle principali </a:t>
            </a:r>
            <a:r>
              <a:rPr lang="it-IT" dirty="0">
                <a:latin typeface="+mn-lt"/>
                <a:cs typeface="Arial" panose="020B0604020202020204" pitchFamily="34" charset="0"/>
              </a:rPr>
              <a:t>reti regionali.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Sulle linee a trazione diesel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Reggio Emilia – Sassuolo</a:t>
            </a:r>
            <a:r>
              <a:rPr lang="it-IT" dirty="0">
                <a:latin typeface="+mn-lt"/>
                <a:cs typeface="Arial" panose="020B0604020202020204" pitchFamily="34" charset="0"/>
              </a:rPr>
              <a:t> e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Reggio Emilia – Guastalla </a:t>
            </a:r>
            <a:r>
              <a:rPr lang="it-IT" dirty="0">
                <a:latin typeface="+mn-lt"/>
                <a:cs typeface="Arial" panose="020B0604020202020204" pitchFamily="34" charset="0"/>
              </a:rPr>
              <a:t>nell’ambito del perimetro di servizio TPF circolano attualmente composizioni diesel prevalentemente immatricolate a metà degli anni ’90 per una produzione commerciale di circa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350.000 treni*km annui. </a:t>
            </a:r>
          </a:p>
          <a:p>
            <a:pPr eaLnBrk="0" hangingPunct="0">
              <a:defRPr/>
            </a:pPr>
            <a:endParaRPr lang="it-IT" b="1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Secondo l’obiettivo individuato dalla Regione Emilia-Romagna con Delibera di Giunta n° 1317/2013, nel corso di validità del nuovo Contratto di Servizio per il TPF (che, come da gara aggiudicata lo scorso agosto, avrà avvio nel 2019 e durata di 15 anni, oltre eventuali ulteriori 7,5), il programma di esercizio sarà progressivamente implementato su queste linee ad una frequenza di base di 60’, corrispondente a circa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450.000 treni*km annui</a:t>
            </a:r>
            <a:r>
              <a:rPr lang="it-IT" dirty="0">
                <a:latin typeface="+mn-lt"/>
                <a:cs typeface="Arial" panose="020B0604020202020204" pitchFamily="34" charset="0"/>
              </a:rPr>
              <a:t>, con punte a 30’.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76C8E087-A9C8-46BB-A834-6BA1A728326B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20688" y="933450"/>
            <a:ext cx="8220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1850" eaLnBrk="0" hangingPunct="0"/>
            <a:r>
              <a:rPr lang="it-IT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PER IL COMPLETAMENTO DELLA ELETTRIFICAZIONE</a:t>
            </a:r>
          </a:p>
          <a:p>
            <a:pPr defTabSz="831850" eaLnBrk="0" hangingPunct="0"/>
            <a:r>
              <a:rPr lang="it-IT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DELLA  RETE FERROVIARIA REGIONALE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0238" y="2095500"/>
            <a:ext cx="7802562" cy="3414713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E’ in corso di pianificazione il progetto di estensione della rete elettrica impostato su due ordini di priorità che dovranno essere tradotti in stralci funzionali e coerenti sia dal punto di vista trasportistico che con la disponibilità delle risorse che verranno progressivamente individuate e reperite. </a:t>
            </a:r>
          </a:p>
          <a:p>
            <a:pPr eaLnBrk="0" hangingPunct="0">
              <a:defRPr/>
            </a:pP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Le priorità sono state individuate con il criterio della ricucitura di relazioni oggi frammentate tra trazione diesel ed elettrica e con l’ottimizzazione dell’utilizzo del Materiale Rotabile su scale regionale.  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806A3356-0035-42E0-B7AD-58EF99DDDC85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6913" y="496888"/>
            <a:ext cx="807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Il progetto per il completamento </a:t>
            </a: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della elettrificazione della  </a:t>
            </a: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0238" y="1308100"/>
            <a:ext cx="7802562" cy="4799013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Al </a:t>
            </a:r>
            <a:r>
              <a:rPr lang="it-IT" u="sng" dirty="0">
                <a:latin typeface="+mn-lt"/>
                <a:cs typeface="Arial" panose="020B0604020202020204" pitchFamily="34" charset="0"/>
              </a:rPr>
              <a:t>primo livello di priorità </a:t>
            </a:r>
            <a:r>
              <a:rPr lang="it-IT" dirty="0">
                <a:latin typeface="+mn-lt"/>
                <a:cs typeface="Arial" panose="020B0604020202020204" pitchFamily="34" charset="0"/>
              </a:rPr>
              <a:t>sono state collocate le seguenti linee e tratte: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Linea Reggio Emilia-Guastalla </a:t>
            </a:r>
            <a:r>
              <a:rPr lang="it-IT" dirty="0">
                <a:latin typeface="+mn-lt"/>
                <a:cs typeface="Arial" panose="020B0604020202020204" pitchFamily="34" charset="0"/>
              </a:rPr>
              <a:t>(di complessivi 31 km di cui 10 km della tratta Reggio Emilia-Bagnolo già parzialmente attrezzata) 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Linea Reggio Emilia-Sassuolo</a:t>
            </a:r>
            <a:r>
              <a:rPr lang="it-IT" dirty="0">
                <a:latin typeface="+mn-lt"/>
                <a:cs typeface="Arial" panose="020B0604020202020204" pitchFamily="34" charset="0"/>
              </a:rPr>
              <a:t> (di 23 km, a completamento della dorsale Sassuolo- Reggio Emilia-Guastalla a servizio, fra l’altro, dello scalo di Dinazzano)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Al </a:t>
            </a:r>
            <a:r>
              <a:rPr lang="it-IT" u="sng" dirty="0">
                <a:latin typeface="+mn-lt"/>
                <a:cs typeface="Arial" panose="020B0604020202020204" pitchFamily="34" charset="0"/>
              </a:rPr>
              <a:t>secondo livello di priorità </a:t>
            </a:r>
            <a:r>
              <a:rPr lang="it-IT" dirty="0">
                <a:latin typeface="+mn-lt"/>
                <a:cs typeface="Arial" panose="020B0604020202020204" pitchFamily="34" charset="0"/>
              </a:rPr>
              <a:t>sono state collocate le seguenti linee e tratte:</a:t>
            </a: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Tratta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Guastalla- (Suzzara)-Poggio Rusco </a:t>
            </a:r>
            <a:r>
              <a:rPr lang="it-IT" dirty="0">
                <a:latin typeface="+mn-lt"/>
                <a:cs typeface="Arial" panose="020B0604020202020204" pitchFamily="34" charset="0"/>
              </a:rPr>
              <a:t>(di circa 46 km), per garantire omogeneità di trazione alla intera direttrice Reggio Emilia-(Guastalla)-Ferrara, completando l’attrezzaggio della linea Suzzara-Ferrara (già elettrificata nella tratta Poggio Rusco-Ferrara);</a:t>
            </a:r>
          </a:p>
          <a:p>
            <a:pPr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Tratta 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Guastalla-Parma </a:t>
            </a:r>
            <a:r>
              <a:rPr lang="it-IT" dirty="0">
                <a:latin typeface="+mn-lt"/>
                <a:cs typeface="Arial" panose="020B0604020202020204" pitchFamily="34" charset="0"/>
              </a:rPr>
              <a:t>(di circa 32 km), ricadente in massima parte in territorio reggiano, per omogeneizzare l’attrezzaggio dell’intera dorsale Parma-(Guastalla)-Ferrara, quale, fra l’altro, corridoio merci verso il Brennero e collegamento ferroviario Tirreno-Adriatico alternativo al nodo di Bologna</a:t>
            </a:r>
            <a:r>
              <a:rPr lang="it-IT" dirty="0">
                <a:latin typeface="+mn-lt"/>
                <a:cs typeface="Arial" panose="020B0604020202020204" pitchFamily="34" charset="0"/>
              </a:rPr>
              <a:t>.</a:t>
            </a: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E3811DAA-2642-44F0-B21F-3BD7B08DD467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5408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Il progetto per il completamento della rete</a:t>
            </a:r>
          </a:p>
        </p:txBody>
      </p:sp>
      <p:sp>
        <p:nvSpPr>
          <p:cNvPr id="23554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5A16E4B0-1982-4EB3-A98D-2B97DD974610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pic>
        <p:nvPicPr>
          <p:cNvPr id="2355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1350963"/>
            <a:ext cx="74009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3743325" y="8108950"/>
            <a:ext cx="46990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591175" y="8108950"/>
            <a:ext cx="4683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57250" y="4629150"/>
            <a:ext cx="74580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400" dirty="0">
                <a:latin typeface="+mn-lt"/>
              </a:rPr>
              <a:t>Legenda:</a:t>
            </a:r>
          </a:p>
          <a:p>
            <a:pPr eaLnBrk="0" hangingPunct="0">
              <a:defRPr/>
            </a:pPr>
            <a:r>
              <a:rPr lang="it-IT" sz="1400" dirty="0">
                <a:latin typeface="+mn-lt"/>
              </a:rPr>
              <a:t>	Linee già elettrificate</a:t>
            </a:r>
          </a:p>
          <a:p>
            <a:pPr eaLnBrk="0" hangingPunct="0">
              <a:defRPr/>
            </a:pPr>
            <a:r>
              <a:rPr lang="it-IT" sz="1400" dirty="0">
                <a:latin typeface="+mn-lt"/>
              </a:rPr>
              <a:t>	1° LIVELLO DI PRIORITA’</a:t>
            </a:r>
          </a:p>
          <a:p>
            <a:pPr eaLnBrk="0" hangingPunct="0">
              <a:defRPr/>
            </a:pPr>
            <a:r>
              <a:rPr lang="it-IT" sz="1400" dirty="0">
                <a:latin typeface="+mn-lt"/>
              </a:rPr>
              <a:t>	2° livello di priorità</a:t>
            </a:r>
          </a:p>
          <a:p>
            <a:pPr eaLnBrk="0" hangingPunct="0">
              <a:defRPr/>
            </a:pPr>
            <a:r>
              <a:rPr lang="it-IT" sz="1400" dirty="0">
                <a:latin typeface="+mn-lt"/>
              </a:rPr>
              <a:t>	restanti linee da elettrificare</a:t>
            </a:r>
          </a:p>
          <a:p>
            <a:pPr eaLnBrk="0" hangingPunct="0">
              <a:defRPr/>
            </a:pPr>
            <a:endParaRPr lang="it-IT" sz="1400" dirty="0">
              <a:latin typeface="+mn-l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933450" y="4991100"/>
            <a:ext cx="838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933450" y="5219700"/>
            <a:ext cx="838200" cy="0"/>
          </a:xfrm>
          <a:prstGeom prst="line">
            <a:avLst/>
          </a:prstGeom>
          <a:ln w="31750">
            <a:solidFill>
              <a:srgbClr val="00A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933450" y="5438775"/>
            <a:ext cx="838200" cy="0"/>
          </a:xfrm>
          <a:prstGeom prst="line">
            <a:avLst/>
          </a:prstGeom>
          <a:ln w="317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933450" y="5638800"/>
            <a:ext cx="838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19175" y="544513"/>
            <a:ext cx="7213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33027" eaLnBrk="0" hangingPunct="0">
              <a:defRPr/>
            </a:pPr>
            <a:r>
              <a:rPr lang="it-IT" sz="2395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Principali benefici </a:t>
            </a:r>
            <a:r>
              <a:rPr lang="it-IT" sz="2395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attesi</a:t>
            </a:r>
          </a:p>
          <a:p>
            <a:pPr algn="ctr"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dall’attuazione del  1° livello di priorità di elettrificazione</a:t>
            </a:r>
            <a:endParaRPr lang="it-IT" sz="23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0238" y="1498600"/>
            <a:ext cx="7802562" cy="4522788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algn="just"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Efficienza</a:t>
            </a:r>
            <a:r>
              <a:rPr lang="it-IT" dirty="0">
                <a:latin typeface="+mn-lt"/>
                <a:cs typeface="Arial" panose="020B0604020202020204" pitchFamily="34" charset="0"/>
              </a:rPr>
              <a:t>: </a:t>
            </a:r>
          </a:p>
          <a:p>
            <a:pPr algn="just"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interoperabilità completa, anche a livello trazione, fra la rete regionale (FER) e nazionale (RFI), </a:t>
            </a:r>
            <a:r>
              <a:rPr lang="it-IT" dirty="0">
                <a:latin typeface="+mn-lt"/>
                <a:cs typeface="Arial" panose="020B0604020202020204" pitchFamily="34" charset="0"/>
              </a:rPr>
              <a:t> in particolare nel servizio merci meno manovre e tempi di sosta nella stazione di Reggio.</a:t>
            </a:r>
            <a:endParaRPr lang="it-IT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Qualità del servizio</a:t>
            </a:r>
            <a:r>
              <a:rPr lang="it-IT" dirty="0">
                <a:latin typeface="+mn-lt"/>
                <a:cs typeface="Arial" panose="020B0604020202020204" pitchFamily="34" charset="0"/>
              </a:rPr>
              <a:t>: </a:t>
            </a:r>
          </a:p>
          <a:p>
            <a:pPr algn="just"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uso di treni elettrici di età media inferiore, maggiormente performanti in termini di ripresa (caratteristica particolarmente vantaggiosa in ambito urbano) e confort agli utenti.</a:t>
            </a:r>
          </a:p>
          <a:p>
            <a:pPr algn="just"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it-IT" b="1" dirty="0">
                <a:latin typeface="+mn-lt"/>
                <a:cs typeface="Arial" panose="020B0604020202020204" pitchFamily="34" charset="0"/>
              </a:rPr>
              <a:t>Ambiente:</a:t>
            </a:r>
            <a:r>
              <a:rPr lang="it-IT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it-IT" dirty="0">
                <a:latin typeface="+mn-lt"/>
                <a:cs typeface="Arial" panose="020B0604020202020204" pitchFamily="34" charset="0"/>
              </a:rPr>
              <a:t>riduzione di inquinamento acustico e dell’emissioni di inquinanti atmosferici in fase di corsa e di sosta del materiale rotabile sia nei depositi che nelle stazioni; progressiva dismissione degli impianti di manutenzione dedicate al materiale diesel (es. Reggio Emilia Via Talami).</a:t>
            </a:r>
          </a:p>
          <a:p>
            <a:pPr eaLnBrk="0" hangingPunct="0">
              <a:defRPr/>
            </a:pP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886BD4C1-FFE9-45F7-89AE-FCD52A06C6DE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6913" y="579438"/>
            <a:ext cx="354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33027" eaLnBrk="0" hangingPunct="0">
              <a:defRPr/>
            </a:pPr>
            <a:r>
              <a:rPr lang="it-IT" sz="2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La proposta attuativa di FER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6913" y="1184275"/>
            <a:ext cx="7802562" cy="3167063"/>
          </a:xfrm>
          <a:prstGeom prst="rect">
            <a:avLst/>
          </a:prstGeom>
          <a:noFill/>
        </p:spPr>
        <p:txBody>
          <a:bodyPr lIns="89190" tIns="44595" rIns="89190" bIns="44595">
            <a:spAutoFit/>
          </a:bodyPr>
          <a:lstStyle/>
          <a:p>
            <a:pPr algn="just"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In funzione delle risorse disponibili si propone di elettrificare il collegamento </a:t>
            </a:r>
            <a:r>
              <a:rPr lang="it-IT" sz="2000" b="1" dirty="0">
                <a:latin typeface="+mn-lt"/>
                <a:cs typeface="Arial" panose="020B0604020202020204" pitchFamily="34" charset="0"/>
              </a:rPr>
              <a:t>Sassuolo – Reggio Emilia – Guastalla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il cui valore stimato è dell’ordine dei 16,5 milioni di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Euro.</a:t>
            </a: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endParaRPr lang="it-IT" sz="2000" dirty="0"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Sono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in corso le attività di formalizzazione dei primi incarichi di progettazione definitiva, con l’obbiettivo ad oggi di poter bandire una prima gara di appalto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integrato di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progettazione esecutiva e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lavori, 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entro 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metà 2017. </a:t>
            </a: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endParaRPr lang="it-IT" sz="2000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  <a:endParaRPr 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83300"/>
            <a:ext cx="2133600" cy="449263"/>
          </a:xfrm>
          <a:noFill/>
          <a:ln>
            <a:miter lim="800000"/>
            <a:headEnd/>
            <a:tailEnd/>
          </a:ln>
        </p:spPr>
        <p:txBody>
          <a:bodyPr lIns="89190" tIns="44595" rIns="89190" bIns="44595"/>
          <a:lstStyle/>
          <a:p>
            <a:fld id="{86EE05EB-63FD-480F-999F-D03F796909EC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new FER">
  <a:themeElements>
    <a:clrScheme name="FER">
      <a:dk1>
        <a:srgbClr val="0B1F2C"/>
      </a:dk1>
      <a:lt1>
        <a:sysClr val="window" lastClr="FFFFFF"/>
      </a:lt1>
      <a:dk2>
        <a:srgbClr val="D22E1C"/>
      </a:dk2>
      <a:lt2>
        <a:srgbClr val="C4D6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 new FER" id="{DB1BC4E1-911D-42C8-9353-7C5589B8EBB5}" vid="{78503A4D-90D0-465E-8D40-C654667BBF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new FER</Template>
  <TotalTime>5291</TotalTime>
  <Words>984</Words>
  <Application>Microsoft Office PowerPoint</Application>
  <PresentationFormat>Presentazione su schermo (4:3)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Arial</vt:lpstr>
      <vt:lpstr>Calibri</vt:lpstr>
      <vt:lpstr>Roboto Lt</vt:lpstr>
      <vt:lpstr>Roboto Bk</vt:lpstr>
      <vt:lpstr>Tema new FER</vt:lpstr>
      <vt:lpstr>Tema new FER</vt:lpstr>
      <vt:lpstr>Tema new FER</vt:lpstr>
      <vt:lpstr>Tema new FER</vt:lpstr>
      <vt:lpstr>Tema new FER</vt:lpstr>
      <vt:lpstr>Tema new FER</vt:lpstr>
      <vt:lpstr>Tema new FER</vt:lpstr>
      <vt:lpstr>Investimenti per elettrificazione e potenziamento della rete ferroviaria regionale  in provincia di Reggio Emilia.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Signage and  way founding</dc:title>
  <dc:creator>Veselina</dc:creator>
  <cp:lastModifiedBy>Provincia di Reggio Emilia</cp:lastModifiedBy>
  <cp:revision>547</cp:revision>
  <cp:lastPrinted>2016-04-06T08:12:10Z</cp:lastPrinted>
  <dcterms:created xsi:type="dcterms:W3CDTF">2006-08-16T00:00:00Z</dcterms:created>
  <dcterms:modified xsi:type="dcterms:W3CDTF">2016-04-07T11:12:17Z</dcterms:modified>
</cp:coreProperties>
</file>