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-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xfrm>
            <a:off x="548640" y="365760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000" b="1" dirty="0">
                <a:solidFill>
                  <a:srgbClr val="14284B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101"/>
          </p:nvPr>
        </p:nvSpPr>
        <p:spPr/>
        <p:txBody>
          <a:bodyPr/>
          <a:lstStyle>
            <a:lvl1pPr>
              <a:defRPr sz="1000">
                <a:solidFill>
                  <a:srgbClr val="5B6B7F"/>
                </a:solidFill>
              </a:defRPr>
            </a:lvl1pPr>
          </a:lstStyle>
          <a:p>
            <a:pPr>
              <a:defRPr/>
            </a:pPr>
            <a:fld id="{2112E7B4-E6C8-42E5-B623-A0AF92BB40C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ZIONE"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xfrm>
            <a:off x="731520" y="2377440"/>
            <a:ext cx="69494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BER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7600" y="6400800"/>
            <a:ext cx="457200" cy="274638"/>
          </a:xfrm>
          <a:prstGeom prst="rect">
            <a:avLst/>
          </a:prstGeom>
          <a:extLst>
            <a:ext uri="{C572A759-6A51-4108-AA02-DFA0A04FC94B}"/>
          </a:extLst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5B6B7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C97A0B-AE7B-4A4B-A636-1570145E53B1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Image 0" descr="/tmp/claude-0/-home-claude/0ce2d2c9-64ca-5f1c-9fe1-2b16a2f1f634/scratchpad/ppt/img/provinci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275" y="411163"/>
            <a:ext cx="2011363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Image 1" descr="/tmp/claude-0/-home-claude/0ce2d2c9-64ca-5f1c-9fe1-2b16a2f1f634/scratchpad/ppt/img/us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37663" y="411163"/>
            <a:ext cx="2405062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Shape 0"/>
          <p:cNvSpPr>
            <a:spLocks noChangeArrowheads="1"/>
          </p:cNvSpPr>
          <p:nvPr/>
        </p:nvSpPr>
        <p:spPr bwMode="auto">
          <a:xfrm>
            <a:off x="8137525" y="2468563"/>
            <a:ext cx="5121275" cy="5121275"/>
          </a:xfrm>
          <a:prstGeom prst="ellipse">
            <a:avLst/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7172" name="Shape 1"/>
          <p:cNvSpPr>
            <a:spLocks noChangeArrowheads="1"/>
          </p:cNvSpPr>
          <p:nvPr/>
        </p:nvSpPr>
        <p:spPr bwMode="auto">
          <a:xfrm>
            <a:off x="9326563" y="3657600"/>
            <a:ext cx="3657600" cy="3657600"/>
          </a:xfrm>
          <a:prstGeom prst="ellipse">
            <a:avLst/>
          </a:prstGeom>
          <a:solidFill>
            <a:srgbClr val="8DB4E2"/>
          </a:solidFill>
          <a:ln w="12700">
            <a:solidFill>
              <a:srgbClr val="8DB4E2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7173" name="Shape 2"/>
          <p:cNvSpPr>
            <a:spLocks noChangeArrowheads="1"/>
          </p:cNvSpPr>
          <p:nvPr/>
        </p:nvSpPr>
        <p:spPr bwMode="auto">
          <a:xfrm>
            <a:off x="10333038" y="4664075"/>
            <a:ext cx="2376487" cy="2376488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7174" name="Text 3"/>
          <p:cNvSpPr txBox="1">
            <a:spLocks noChangeArrowheads="1"/>
          </p:cNvSpPr>
          <p:nvPr/>
        </p:nvSpPr>
        <p:spPr bwMode="auto">
          <a:xfrm>
            <a:off x="549275" y="2103438"/>
            <a:ext cx="7862888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4400" b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In viaggio verso le scuole superiori</a:t>
            </a:r>
            <a:endParaRPr lang="en-US" sz="4400">
              <a:latin typeface="Calibri" pitchFamily="34" charset="0"/>
            </a:endParaRPr>
          </a:p>
        </p:txBody>
      </p:sp>
      <p:sp>
        <p:nvSpPr>
          <p:cNvPr id="7175" name="Text 4"/>
          <p:cNvSpPr txBox="1">
            <a:spLocks noChangeArrowheads="1"/>
          </p:cNvSpPr>
          <p:nvPr/>
        </p:nvSpPr>
        <p:spPr bwMode="auto">
          <a:xfrm>
            <a:off x="549275" y="3749675"/>
            <a:ext cx="74977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400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Percorsi scolastici:</a:t>
            </a:r>
            <a:endParaRPr lang="en-US" sz="2400">
              <a:latin typeface="Calibri" pitchFamily="34" charset="0"/>
            </a:endParaRPr>
          </a:p>
          <a:p>
            <a:r>
              <a:rPr lang="en-US" sz="2400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competenze, attitudini e prospettive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7176" name="Text 5"/>
          <p:cNvSpPr txBox="1">
            <a:spLocks noChangeArrowheads="1"/>
          </p:cNvSpPr>
          <p:nvPr/>
        </p:nvSpPr>
        <p:spPr bwMode="auto">
          <a:xfrm>
            <a:off x="549275" y="5121275"/>
            <a:ext cx="457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600">
                <a:solidFill>
                  <a:srgbClr val="5B6B7F"/>
                </a:solidFill>
                <a:latin typeface="Calibri" pitchFamily="34" charset="0"/>
                <a:cs typeface="Calibri" pitchFamily="34" charset="0"/>
              </a:rPr>
              <a:t>20 ottobre 2026</a:t>
            </a:r>
            <a:endParaRPr lang="en-US" sz="16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Il sistema di istruzione e formazione</a:t>
            </a:r>
          </a:p>
        </p:txBody>
      </p:sp>
      <p:sp>
        <p:nvSpPr>
          <p:cNvPr id="9218" name="Shape 1"/>
          <p:cNvSpPr>
            <a:spLocks noChangeArrowheads="1"/>
          </p:cNvSpPr>
          <p:nvPr/>
        </p:nvSpPr>
        <p:spPr bwMode="auto">
          <a:xfrm>
            <a:off x="3813175" y="1216025"/>
            <a:ext cx="4572000" cy="457200"/>
          </a:xfrm>
          <a:prstGeom prst="roundRect">
            <a:avLst>
              <a:gd name="adj" fmla="val 24000"/>
            </a:avLst>
          </a:prstGeom>
          <a:solidFill>
            <a:srgbClr val="14284B"/>
          </a:solidFill>
          <a:ln w="12700">
            <a:solidFill>
              <a:srgbClr val="14284B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19" name="Text 2"/>
          <p:cNvSpPr txBox="1">
            <a:spLocks noChangeArrowheads="1"/>
          </p:cNvSpPr>
          <p:nvPr/>
        </p:nvSpPr>
        <p:spPr bwMode="auto">
          <a:xfrm>
            <a:off x="3813175" y="1216025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Scuola secondaria di I grado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9220" name="Shape 3"/>
          <p:cNvSpPr>
            <a:spLocks noChangeArrowheads="1"/>
          </p:cNvSpPr>
          <p:nvPr/>
        </p:nvSpPr>
        <p:spPr bwMode="auto">
          <a:xfrm>
            <a:off x="549275" y="1828800"/>
            <a:ext cx="8594725" cy="411163"/>
          </a:xfrm>
          <a:prstGeom prst="roundRect">
            <a:avLst>
              <a:gd name="adj" fmla="val 26667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21" name="Text 4"/>
          <p:cNvSpPr txBox="1">
            <a:spLocks noChangeArrowheads="1"/>
          </p:cNvSpPr>
          <p:nvPr/>
        </p:nvSpPr>
        <p:spPr bwMode="auto">
          <a:xfrm>
            <a:off x="549275" y="1828800"/>
            <a:ext cx="859472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500" b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Scuola secondaria di II grado</a:t>
            </a:r>
            <a:endParaRPr lang="en-US" sz="1500">
              <a:latin typeface="Calibri" pitchFamily="34" charset="0"/>
            </a:endParaRPr>
          </a:p>
        </p:txBody>
      </p:sp>
      <p:sp>
        <p:nvSpPr>
          <p:cNvPr id="9222" name="Text 5"/>
          <p:cNvSpPr txBox="1">
            <a:spLocks noChangeArrowheads="1"/>
          </p:cNvSpPr>
          <p:nvPr/>
        </p:nvSpPr>
        <p:spPr bwMode="auto">
          <a:xfrm>
            <a:off x="9445625" y="1828800"/>
            <a:ext cx="21971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300" b="1">
                <a:solidFill>
                  <a:srgbClr val="5B6B7F"/>
                </a:solidFill>
                <a:latin typeface="Calibri" pitchFamily="34" charset="0"/>
                <a:cs typeface="Calibri" pitchFamily="34" charset="0"/>
              </a:rPr>
              <a:t>Formazione professionale</a:t>
            </a:r>
            <a:endParaRPr lang="en-US" sz="1300">
              <a:latin typeface="Calibri" pitchFamily="34" charset="0"/>
            </a:endParaRPr>
          </a:p>
        </p:txBody>
      </p:sp>
      <p:sp>
        <p:nvSpPr>
          <p:cNvPr id="9223" name="Shape 6"/>
          <p:cNvSpPr>
            <a:spLocks noChangeArrowheads="1"/>
          </p:cNvSpPr>
          <p:nvPr/>
        </p:nvSpPr>
        <p:spPr bwMode="auto">
          <a:xfrm>
            <a:off x="549275" y="2378075"/>
            <a:ext cx="2011363" cy="868363"/>
          </a:xfrm>
          <a:prstGeom prst="roundRect">
            <a:avLst>
              <a:gd name="adj" fmla="val 12634"/>
            </a:avLst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24" name="Text 7"/>
          <p:cNvSpPr txBox="1">
            <a:spLocks noChangeArrowheads="1"/>
          </p:cNvSpPr>
          <p:nvPr/>
        </p:nvSpPr>
        <p:spPr bwMode="auto">
          <a:xfrm>
            <a:off x="622300" y="2378075"/>
            <a:ext cx="186531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Licei</a:t>
            </a:r>
            <a:endParaRPr lang="en-US" sz="1500">
              <a:latin typeface="Calibri" pitchFamily="34" charset="0"/>
            </a:endParaRPr>
          </a:p>
          <a:p>
            <a:pPr algn="ctr"/>
            <a:r>
              <a:rPr lang="en-US" sz="12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5 anni</a:t>
            </a:r>
            <a:endParaRPr lang="en-US" sz="1500">
              <a:latin typeface="Calibri" pitchFamily="34" charset="0"/>
            </a:endParaRPr>
          </a:p>
        </p:txBody>
      </p:sp>
      <p:sp>
        <p:nvSpPr>
          <p:cNvPr id="9225" name="Shape 8"/>
          <p:cNvSpPr>
            <a:spLocks noChangeArrowheads="1"/>
          </p:cNvSpPr>
          <p:nvPr/>
        </p:nvSpPr>
        <p:spPr bwMode="auto">
          <a:xfrm>
            <a:off x="822325" y="3382963"/>
            <a:ext cx="1463675" cy="284162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26" name="Text 9"/>
          <p:cNvSpPr txBox="1">
            <a:spLocks noChangeArrowheads="1"/>
          </p:cNvSpPr>
          <p:nvPr/>
        </p:nvSpPr>
        <p:spPr bwMode="auto">
          <a:xfrm>
            <a:off x="822325" y="3382963"/>
            <a:ext cx="1463675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1°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27" name="Shape 10"/>
          <p:cNvSpPr>
            <a:spLocks noChangeArrowheads="1"/>
          </p:cNvSpPr>
          <p:nvPr/>
        </p:nvSpPr>
        <p:spPr bwMode="auto">
          <a:xfrm>
            <a:off x="822325" y="3730625"/>
            <a:ext cx="1463675" cy="284163"/>
          </a:xfrm>
          <a:prstGeom prst="roundRect">
            <a:avLst>
              <a:gd name="adj" fmla="val 19356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28" name="Text 11"/>
          <p:cNvSpPr txBox="1">
            <a:spLocks noChangeArrowheads="1"/>
          </p:cNvSpPr>
          <p:nvPr/>
        </p:nvSpPr>
        <p:spPr bwMode="auto">
          <a:xfrm>
            <a:off x="822325" y="3730625"/>
            <a:ext cx="1463675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2°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29" name="Shape 12"/>
          <p:cNvSpPr>
            <a:spLocks noChangeArrowheads="1"/>
          </p:cNvSpPr>
          <p:nvPr/>
        </p:nvSpPr>
        <p:spPr bwMode="auto">
          <a:xfrm>
            <a:off x="822325" y="4078288"/>
            <a:ext cx="1463675" cy="284162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30" name="Text 13"/>
          <p:cNvSpPr txBox="1">
            <a:spLocks noChangeArrowheads="1"/>
          </p:cNvSpPr>
          <p:nvPr/>
        </p:nvSpPr>
        <p:spPr bwMode="auto">
          <a:xfrm>
            <a:off x="822325" y="4078288"/>
            <a:ext cx="1463675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3°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31" name="Shape 14"/>
          <p:cNvSpPr>
            <a:spLocks noChangeArrowheads="1"/>
          </p:cNvSpPr>
          <p:nvPr/>
        </p:nvSpPr>
        <p:spPr bwMode="auto">
          <a:xfrm>
            <a:off x="822325" y="4425950"/>
            <a:ext cx="1463675" cy="282575"/>
          </a:xfrm>
          <a:prstGeom prst="roundRect">
            <a:avLst>
              <a:gd name="adj" fmla="val 19356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32" name="Text 15"/>
          <p:cNvSpPr txBox="1">
            <a:spLocks noChangeArrowheads="1"/>
          </p:cNvSpPr>
          <p:nvPr/>
        </p:nvSpPr>
        <p:spPr bwMode="auto">
          <a:xfrm>
            <a:off x="822325" y="4425950"/>
            <a:ext cx="1463675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4°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33" name="Shape 16"/>
          <p:cNvSpPr>
            <a:spLocks noChangeArrowheads="1"/>
          </p:cNvSpPr>
          <p:nvPr/>
        </p:nvSpPr>
        <p:spPr bwMode="auto">
          <a:xfrm>
            <a:off x="822325" y="4773613"/>
            <a:ext cx="1463675" cy="282575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34" name="Text 17"/>
          <p:cNvSpPr txBox="1">
            <a:spLocks noChangeArrowheads="1"/>
          </p:cNvSpPr>
          <p:nvPr/>
        </p:nvSpPr>
        <p:spPr bwMode="auto">
          <a:xfrm>
            <a:off x="822325" y="4773613"/>
            <a:ext cx="1463675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5°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35" name="Shape 18"/>
          <p:cNvSpPr>
            <a:spLocks noChangeArrowheads="1"/>
          </p:cNvSpPr>
          <p:nvPr/>
        </p:nvSpPr>
        <p:spPr bwMode="auto">
          <a:xfrm>
            <a:off x="2743200" y="2378075"/>
            <a:ext cx="2011363" cy="868363"/>
          </a:xfrm>
          <a:prstGeom prst="roundRect">
            <a:avLst>
              <a:gd name="adj" fmla="val 12634"/>
            </a:avLst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36" name="Text 19"/>
          <p:cNvSpPr txBox="1">
            <a:spLocks noChangeArrowheads="1"/>
          </p:cNvSpPr>
          <p:nvPr/>
        </p:nvSpPr>
        <p:spPr bwMode="auto">
          <a:xfrm>
            <a:off x="2816225" y="2378075"/>
            <a:ext cx="186531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Licei tecnologici</a:t>
            </a:r>
            <a:endParaRPr lang="en-US" sz="1500">
              <a:latin typeface="Calibri" pitchFamily="34" charset="0"/>
            </a:endParaRPr>
          </a:p>
          <a:p>
            <a:pPr algn="ctr"/>
            <a:r>
              <a:rPr lang="en-US" sz="12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5 anni</a:t>
            </a:r>
            <a:endParaRPr lang="en-US" sz="1500">
              <a:latin typeface="Calibri" pitchFamily="34" charset="0"/>
            </a:endParaRPr>
          </a:p>
        </p:txBody>
      </p:sp>
      <p:sp>
        <p:nvSpPr>
          <p:cNvPr id="9237" name="Shape 20"/>
          <p:cNvSpPr>
            <a:spLocks noChangeArrowheads="1"/>
          </p:cNvSpPr>
          <p:nvPr/>
        </p:nvSpPr>
        <p:spPr bwMode="auto">
          <a:xfrm>
            <a:off x="3017838" y="3382963"/>
            <a:ext cx="1462087" cy="284162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38" name="Text 21"/>
          <p:cNvSpPr txBox="1">
            <a:spLocks noChangeArrowheads="1"/>
          </p:cNvSpPr>
          <p:nvPr/>
        </p:nvSpPr>
        <p:spPr bwMode="auto">
          <a:xfrm>
            <a:off x="3017838" y="3382963"/>
            <a:ext cx="1462087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1°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39" name="Shape 22"/>
          <p:cNvSpPr>
            <a:spLocks noChangeArrowheads="1"/>
          </p:cNvSpPr>
          <p:nvPr/>
        </p:nvSpPr>
        <p:spPr bwMode="auto">
          <a:xfrm>
            <a:off x="3017838" y="3730625"/>
            <a:ext cx="1462087" cy="284163"/>
          </a:xfrm>
          <a:prstGeom prst="roundRect">
            <a:avLst>
              <a:gd name="adj" fmla="val 19356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40" name="Text 23"/>
          <p:cNvSpPr txBox="1">
            <a:spLocks noChangeArrowheads="1"/>
          </p:cNvSpPr>
          <p:nvPr/>
        </p:nvSpPr>
        <p:spPr bwMode="auto">
          <a:xfrm>
            <a:off x="3017838" y="3730625"/>
            <a:ext cx="146208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2°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41" name="Shape 24"/>
          <p:cNvSpPr>
            <a:spLocks noChangeArrowheads="1"/>
          </p:cNvSpPr>
          <p:nvPr/>
        </p:nvSpPr>
        <p:spPr bwMode="auto">
          <a:xfrm>
            <a:off x="3017838" y="4078288"/>
            <a:ext cx="1462087" cy="284162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42" name="Text 25"/>
          <p:cNvSpPr txBox="1">
            <a:spLocks noChangeArrowheads="1"/>
          </p:cNvSpPr>
          <p:nvPr/>
        </p:nvSpPr>
        <p:spPr bwMode="auto">
          <a:xfrm>
            <a:off x="3017838" y="4078288"/>
            <a:ext cx="1462087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3°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43" name="Shape 26"/>
          <p:cNvSpPr>
            <a:spLocks noChangeArrowheads="1"/>
          </p:cNvSpPr>
          <p:nvPr/>
        </p:nvSpPr>
        <p:spPr bwMode="auto">
          <a:xfrm>
            <a:off x="3017838" y="4425950"/>
            <a:ext cx="1462087" cy="282575"/>
          </a:xfrm>
          <a:prstGeom prst="roundRect">
            <a:avLst>
              <a:gd name="adj" fmla="val 19356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44" name="Text 27"/>
          <p:cNvSpPr txBox="1">
            <a:spLocks noChangeArrowheads="1"/>
          </p:cNvSpPr>
          <p:nvPr/>
        </p:nvSpPr>
        <p:spPr bwMode="auto">
          <a:xfrm>
            <a:off x="3017838" y="4425950"/>
            <a:ext cx="146208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4°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45" name="Shape 28"/>
          <p:cNvSpPr>
            <a:spLocks noChangeArrowheads="1"/>
          </p:cNvSpPr>
          <p:nvPr/>
        </p:nvSpPr>
        <p:spPr bwMode="auto">
          <a:xfrm>
            <a:off x="3017838" y="4773613"/>
            <a:ext cx="1462087" cy="282575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46" name="Text 29"/>
          <p:cNvSpPr txBox="1">
            <a:spLocks noChangeArrowheads="1"/>
          </p:cNvSpPr>
          <p:nvPr/>
        </p:nvSpPr>
        <p:spPr bwMode="auto">
          <a:xfrm>
            <a:off x="3017838" y="4773613"/>
            <a:ext cx="146208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5°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47" name="Shape 30"/>
          <p:cNvSpPr>
            <a:spLocks noChangeArrowheads="1"/>
          </p:cNvSpPr>
          <p:nvPr/>
        </p:nvSpPr>
        <p:spPr bwMode="auto">
          <a:xfrm>
            <a:off x="4937125" y="2378075"/>
            <a:ext cx="2012950" cy="868363"/>
          </a:xfrm>
          <a:prstGeom prst="roundRect">
            <a:avLst>
              <a:gd name="adj" fmla="val 12634"/>
            </a:avLst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48" name="Text 31"/>
          <p:cNvSpPr txBox="1">
            <a:spLocks noChangeArrowheads="1"/>
          </p:cNvSpPr>
          <p:nvPr/>
        </p:nvSpPr>
        <p:spPr bwMode="auto">
          <a:xfrm>
            <a:off x="5010150" y="2378075"/>
            <a:ext cx="18669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Licei professionali</a:t>
            </a:r>
            <a:endParaRPr lang="en-US" sz="1500">
              <a:latin typeface="Calibri" pitchFamily="34" charset="0"/>
            </a:endParaRPr>
          </a:p>
          <a:p>
            <a:pPr algn="ctr"/>
            <a:r>
              <a:rPr lang="en-US" sz="12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5 anni</a:t>
            </a:r>
            <a:endParaRPr lang="en-US" sz="1500">
              <a:latin typeface="Calibri" pitchFamily="34" charset="0"/>
            </a:endParaRPr>
          </a:p>
        </p:txBody>
      </p:sp>
      <p:sp>
        <p:nvSpPr>
          <p:cNvPr id="9249" name="Shape 32"/>
          <p:cNvSpPr>
            <a:spLocks noChangeArrowheads="1"/>
          </p:cNvSpPr>
          <p:nvPr/>
        </p:nvSpPr>
        <p:spPr bwMode="auto">
          <a:xfrm>
            <a:off x="5211763" y="3382963"/>
            <a:ext cx="1463675" cy="284162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50" name="Text 33"/>
          <p:cNvSpPr txBox="1">
            <a:spLocks noChangeArrowheads="1"/>
          </p:cNvSpPr>
          <p:nvPr/>
        </p:nvSpPr>
        <p:spPr bwMode="auto">
          <a:xfrm>
            <a:off x="5211763" y="3382963"/>
            <a:ext cx="1463675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1°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51" name="Shape 34"/>
          <p:cNvSpPr>
            <a:spLocks noChangeArrowheads="1"/>
          </p:cNvSpPr>
          <p:nvPr/>
        </p:nvSpPr>
        <p:spPr bwMode="auto">
          <a:xfrm>
            <a:off x="5211763" y="3730625"/>
            <a:ext cx="1463675" cy="284163"/>
          </a:xfrm>
          <a:prstGeom prst="roundRect">
            <a:avLst>
              <a:gd name="adj" fmla="val 19356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52" name="Text 35"/>
          <p:cNvSpPr txBox="1">
            <a:spLocks noChangeArrowheads="1"/>
          </p:cNvSpPr>
          <p:nvPr/>
        </p:nvSpPr>
        <p:spPr bwMode="auto">
          <a:xfrm>
            <a:off x="5211763" y="3730625"/>
            <a:ext cx="1463675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2°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53" name="Shape 36"/>
          <p:cNvSpPr>
            <a:spLocks noChangeArrowheads="1"/>
          </p:cNvSpPr>
          <p:nvPr/>
        </p:nvSpPr>
        <p:spPr bwMode="auto">
          <a:xfrm>
            <a:off x="5211763" y="4078288"/>
            <a:ext cx="1463675" cy="284162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54" name="Text 37"/>
          <p:cNvSpPr txBox="1">
            <a:spLocks noChangeArrowheads="1"/>
          </p:cNvSpPr>
          <p:nvPr/>
        </p:nvSpPr>
        <p:spPr bwMode="auto">
          <a:xfrm>
            <a:off x="5211763" y="4078288"/>
            <a:ext cx="1463675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3°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55" name="Shape 38"/>
          <p:cNvSpPr>
            <a:spLocks noChangeArrowheads="1"/>
          </p:cNvSpPr>
          <p:nvPr/>
        </p:nvSpPr>
        <p:spPr bwMode="auto">
          <a:xfrm>
            <a:off x="5211763" y="4425950"/>
            <a:ext cx="1463675" cy="282575"/>
          </a:xfrm>
          <a:prstGeom prst="roundRect">
            <a:avLst>
              <a:gd name="adj" fmla="val 19356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56" name="Text 39"/>
          <p:cNvSpPr txBox="1">
            <a:spLocks noChangeArrowheads="1"/>
          </p:cNvSpPr>
          <p:nvPr/>
        </p:nvSpPr>
        <p:spPr bwMode="auto">
          <a:xfrm>
            <a:off x="5211763" y="4425950"/>
            <a:ext cx="1463675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4°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57" name="Shape 40"/>
          <p:cNvSpPr>
            <a:spLocks noChangeArrowheads="1"/>
          </p:cNvSpPr>
          <p:nvPr/>
        </p:nvSpPr>
        <p:spPr bwMode="auto">
          <a:xfrm>
            <a:off x="5211763" y="4773613"/>
            <a:ext cx="1463675" cy="282575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58" name="Text 41"/>
          <p:cNvSpPr txBox="1">
            <a:spLocks noChangeArrowheads="1"/>
          </p:cNvSpPr>
          <p:nvPr/>
        </p:nvSpPr>
        <p:spPr bwMode="auto">
          <a:xfrm>
            <a:off x="5211763" y="4773613"/>
            <a:ext cx="1463675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5°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59" name="Shape 42"/>
          <p:cNvSpPr>
            <a:spLocks noChangeArrowheads="1"/>
          </p:cNvSpPr>
          <p:nvPr/>
        </p:nvSpPr>
        <p:spPr bwMode="auto">
          <a:xfrm>
            <a:off x="7132638" y="2378075"/>
            <a:ext cx="2011362" cy="868363"/>
          </a:xfrm>
          <a:prstGeom prst="roundRect">
            <a:avLst>
              <a:gd name="adj" fmla="val 12634"/>
            </a:avLst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60" name="Text 43"/>
          <p:cNvSpPr txBox="1">
            <a:spLocks noChangeArrowheads="1"/>
          </p:cNvSpPr>
          <p:nvPr/>
        </p:nvSpPr>
        <p:spPr bwMode="auto">
          <a:xfrm>
            <a:off x="7205663" y="2378075"/>
            <a:ext cx="1865312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3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Licei tecnologici o professionali 4+2</a:t>
            </a:r>
            <a:endParaRPr lang="en-US" sz="1300">
              <a:latin typeface="Calibri" pitchFamily="34" charset="0"/>
            </a:endParaRPr>
          </a:p>
          <a:p>
            <a:pPr algn="ctr"/>
            <a:r>
              <a:rPr lang="en-US" sz="16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4 anni + 2 anni di ITS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9261" name="Shape 44"/>
          <p:cNvSpPr>
            <a:spLocks noChangeArrowheads="1"/>
          </p:cNvSpPr>
          <p:nvPr/>
        </p:nvSpPr>
        <p:spPr bwMode="auto">
          <a:xfrm>
            <a:off x="7407275" y="3382963"/>
            <a:ext cx="1462088" cy="284162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62" name="Text 45"/>
          <p:cNvSpPr txBox="1">
            <a:spLocks noChangeArrowheads="1"/>
          </p:cNvSpPr>
          <p:nvPr/>
        </p:nvSpPr>
        <p:spPr bwMode="auto">
          <a:xfrm>
            <a:off x="7407275" y="3382963"/>
            <a:ext cx="1462088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1°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63" name="Shape 46"/>
          <p:cNvSpPr>
            <a:spLocks noChangeArrowheads="1"/>
          </p:cNvSpPr>
          <p:nvPr/>
        </p:nvSpPr>
        <p:spPr bwMode="auto">
          <a:xfrm>
            <a:off x="7407275" y="3730625"/>
            <a:ext cx="1462088" cy="284163"/>
          </a:xfrm>
          <a:prstGeom prst="roundRect">
            <a:avLst>
              <a:gd name="adj" fmla="val 19356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64" name="Text 47"/>
          <p:cNvSpPr txBox="1">
            <a:spLocks noChangeArrowheads="1"/>
          </p:cNvSpPr>
          <p:nvPr/>
        </p:nvSpPr>
        <p:spPr bwMode="auto">
          <a:xfrm>
            <a:off x="7407275" y="3730625"/>
            <a:ext cx="146208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2°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65" name="Shape 48"/>
          <p:cNvSpPr>
            <a:spLocks noChangeArrowheads="1"/>
          </p:cNvSpPr>
          <p:nvPr/>
        </p:nvSpPr>
        <p:spPr bwMode="auto">
          <a:xfrm>
            <a:off x="7407275" y="4078288"/>
            <a:ext cx="1462088" cy="284162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66" name="Text 49"/>
          <p:cNvSpPr txBox="1">
            <a:spLocks noChangeArrowheads="1"/>
          </p:cNvSpPr>
          <p:nvPr/>
        </p:nvSpPr>
        <p:spPr bwMode="auto">
          <a:xfrm>
            <a:off x="7407275" y="4078288"/>
            <a:ext cx="1462088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3°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67" name="Shape 50"/>
          <p:cNvSpPr>
            <a:spLocks noChangeArrowheads="1"/>
          </p:cNvSpPr>
          <p:nvPr/>
        </p:nvSpPr>
        <p:spPr bwMode="auto">
          <a:xfrm>
            <a:off x="7407275" y="4425950"/>
            <a:ext cx="1462088" cy="282575"/>
          </a:xfrm>
          <a:prstGeom prst="roundRect">
            <a:avLst>
              <a:gd name="adj" fmla="val 19356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68" name="Text 51"/>
          <p:cNvSpPr txBox="1">
            <a:spLocks noChangeArrowheads="1"/>
          </p:cNvSpPr>
          <p:nvPr/>
        </p:nvSpPr>
        <p:spPr bwMode="auto">
          <a:xfrm>
            <a:off x="7407275" y="4425950"/>
            <a:ext cx="1462088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4°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69" name="Shape 54"/>
          <p:cNvSpPr>
            <a:spLocks noChangeArrowheads="1"/>
          </p:cNvSpPr>
          <p:nvPr/>
        </p:nvSpPr>
        <p:spPr bwMode="auto">
          <a:xfrm>
            <a:off x="9445625" y="2378075"/>
            <a:ext cx="2197100" cy="868363"/>
          </a:xfrm>
          <a:prstGeom prst="roundRect">
            <a:avLst>
              <a:gd name="adj" fmla="val 12634"/>
            </a:avLst>
          </a:prstGeom>
          <a:solidFill>
            <a:srgbClr val="3B78C3"/>
          </a:solidFill>
          <a:ln w="12700">
            <a:solidFill>
              <a:srgbClr val="3B78C3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70" name="Text 55"/>
          <p:cNvSpPr txBox="1">
            <a:spLocks noChangeArrowheads="1"/>
          </p:cNvSpPr>
          <p:nvPr/>
        </p:nvSpPr>
        <p:spPr bwMode="auto">
          <a:xfrm>
            <a:off x="9518650" y="2378075"/>
            <a:ext cx="205105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IeFP</a:t>
            </a:r>
            <a:endParaRPr lang="en-US" sz="1500">
              <a:latin typeface="Calibri" pitchFamily="34" charset="0"/>
            </a:endParaRPr>
          </a:p>
          <a:p>
            <a:pPr algn="ctr"/>
            <a:r>
              <a:rPr lang="en-US" sz="12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3/4 anni</a:t>
            </a:r>
            <a:endParaRPr lang="en-US" sz="1500">
              <a:latin typeface="Calibri" pitchFamily="34" charset="0"/>
            </a:endParaRPr>
          </a:p>
        </p:txBody>
      </p:sp>
      <p:sp>
        <p:nvSpPr>
          <p:cNvPr id="9271" name="Shape 56"/>
          <p:cNvSpPr>
            <a:spLocks noChangeArrowheads="1"/>
          </p:cNvSpPr>
          <p:nvPr/>
        </p:nvSpPr>
        <p:spPr bwMode="auto">
          <a:xfrm>
            <a:off x="9720263" y="3382963"/>
            <a:ext cx="1647825" cy="284162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72" name="Text 57"/>
          <p:cNvSpPr txBox="1">
            <a:spLocks noChangeArrowheads="1"/>
          </p:cNvSpPr>
          <p:nvPr/>
        </p:nvSpPr>
        <p:spPr bwMode="auto">
          <a:xfrm>
            <a:off x="9720263" y="3382963"/>
            <a:ext cx="1647825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1°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73" name="Shape 58"/>
          <p:cNvSpPr>
            <a:spLocks noChangeArrowheads="1"/>
          </p:cNvSpPr>
          <p:nvPr/>
        </p:nvSpPr>
        <p:spPr bwMode="auto">
          <a:xfrm>
            <a:off x="9720263" y="3730625"/>
            <a:ext cx="1647825" cy="284163"/>
          </a:xfrm>
          <a:prstGeom prst="roundRect">
            <a:avLst>
              <a:gd name="adj" fmla="val 19356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74" name="Text 59"/>
          <p:cNvSpPr txBox="1">
            <a:spLocks noChangeArrowheads="1"/>
          </p:cNvSpPr>
          <p:nvPr/>
        </p:nvSpPr>
        <p:spPr bwMode="auto">
          <a:xfrm>
            <a:off x="9720263" y="3730625"/>
            <a:ext cx="1647825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2°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75" name="Shape 60"/>
          <p:cNvSpPr>
            <a:spLocks noChangeArrowheads="1"/>
          </p:cNvSpPr>
          <p:nvPr/>
        </p:nvSpPr>
        <p:spPr bwMode="auto">
          <a:xfrm>
            <a:off x="9720263" y="4078288"/>
            <a:ext cx="1647825" cy="284162"/>
          </a:xfrm>
          <a:prstGeom prst="roundRect">
            <a:avLst>
              <a:gd name="adj" fmla="val 1935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76" name="Text 61"/>
          <p:cNvSpPr txBox="1">
            <a:spLocks noChangeArrowheads="1"/>
          </p:cNvSpPr>
          <p:nvPr/>
        </p:nvSpPr>
        <p:spPr bwMode="auto">
          <a:xfrm>
            <a:off x="9720263" y="4078288"/>
            <a:ext cx="1647825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3° anno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77" name="Shape 62"/>
          <p:cNvSpPr>
            <a:spLocks noChangeArrowheads="1"/>
          </p:cNvSpPr>
          <p:nvPr/>
        </p:nvSpPr>
        <p:spPr bwMode="auto">
          <a:xfrm>
            <a:off x="9720263" y="4425950"/>
            <a:ext cx="1647825" cy="282575"/>
          </a:xfrm>
          <a:prstGeom prst="roundRect">
            <a:avLst>
              <a:gd name="adj" fmla="val 19356"/>
            </a:avLst>
          </a:prstGeom>
          <a:solidFill>
            <a:srgbClr val="FFFFFF"/>
          </a:solidFill>
          <a:ln w="12700">
            <a:solidFill>
              <a:srgbClr val="3B78C3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78" name="Text 63"/>
          <p:cNvSpPr txBox="1">
            <a:spLocks noChangeArrowheads="1"/>
          </p:cNvSpPr>
          <p:nvPr/>
        </p:nvSpPr>
        <p:spPr bwMode="auto">
          <a:xfrm>
            <a:off x="9720263" y="4425950"/>
            <a:ext cx="1647825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100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4° anno di raccordo</a:t>
            </a:r>
            <a:endParaRPr lang="en-US" sz="1100">
              <a:latin typeface="Calibri" pitchFamily="34" charset="0"/>
            </a:endParaRPr>
          </a:p>
        </p:txBody>
      </p:sp>
      <p:sp>
        <p:nvSpPr>
          <p:cNvPr id="9279" name="Shape 64"/>
          <p:cNvSpPr>
            <a:spLocks noChangeArrowheads="1"/>
          </p:cNvSpPr>
          <p:nvPr/>
        </p:nvSpPr>
        <p:spPr bwMode="auto">
          <a:xfrm>
            <a:off x="549275" y="5211763"/>
            <a:ext cx="8594725" cy="457200"/>
          </a:xfrm>
          <a:prstGeom prst="roundRect">
            <a:avLst>
              <a:gd name="adj" fmla="val 24000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80" name="Text 65"/>
          <p:cNvSpPr txBox="1">
            <a:spLocks noChangeArrowheads="1"/>
          </p:cNvSpPr>
          <p:nvPr/>
        </p:nvSpPr>
        <p:spPr bwMode="auto">
          <a:xfrm>
            <a:off x="549275" y="5211763"/>
            <a:ext cx="8594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500" b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Titolo di studio: </a:t>
            </a:r>
            <a:r>
              <a:rPr lang="en-US" sz="15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diploma di istruzione liceale, tecnica o professionale</a:t>
            </a:r>
            <a:endParaRPr lang="en-US" sz="1500">
              <a:latin typeface="Calibri" pitchFamily="34" charset="0"/>
            </a:endParaRPr>
          </a:p>
        </p:txBody>
      </p:sp>
      <p:sp>
        <p:nvSpPr>
          <p:cNvPr id="9281" name="Shape 66"/>
          <p:cNvSpPr>
            <a:spLocks noChangeArrowheads="1"/>
          </p:cNvSpPr>
          <p:nvPr/>
        </p:nvSpPr>
        <p:spPr bwMode="auto">
          <a:xfrm>
            <a:off x="9445625" y="5211763"/>
            <a:ext cx="2197100" cy="457200"/>
          </a:xfrm>
          <a:prstGeom prst="roundRect">
            <a:avLst>
              <a:gd name="adj" fmla="val 24000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82" name="Text 67"/>
          <p:cNvSpPr txBox="1">
            <a:spLocks noChangeArrowheads="1"/>
          </p:cNvSpPr>
          <p:nvPr/>
        </p:nvSpPr>
        <p:spPr bwMode="auto">
          <a:xfrm>
            <a:off x="9445625" y="5211763"/>
            <a:ext cx="2197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300" b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Titolo: </a:t>
            </a:r>
            <a:r>
              <a:rPr lang="en-US" sz="1300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qualifica europea</a:t>
            </a:r>
            <a:endParaRPr lang="en-US" sz="1300">
              <a:latin typeface="Calibri" pitchFamily="34" charset="0"/>
            </a:endParaRPr>
          </a:p>
        </p:txBody>
      </p:sp>
      <p:sp>
        <p:nvSpPr>
          <p:cNvPr id="9283" name="Shape 68"/>
          <p:cNvSpPr>
            <a:spLocks noChangeArrowheads="1"/>
          </p:cNvSpPr>
          <p:nvPr/>
        </p:nvSpPr>
        <p:spPr bwMode="auto">
          <a:xfrm>
            <a:off x="549275" y="5778500"/>
            <a:ext cx="8594725" cy="622300"/>
          </a:xfrm>
          <a:prstGeom prst="roundRect">
            <a:avLst>
              <a:gd name="adj" fmla="val 17648"/>
            </a:avLst>
          </a:prstGeom>
          <a:solidFill>
            <a:srgbClr val="14284B"/>
          </a:solidFill>
          <a:ln w="12700">
            <a:solidFill>
              <a:srgbClr val="14284B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84" name="Text 69"/>
          <p:cNvSpPr txBox="1">
            <a:spLocks noChangeArrowheads="1"/>
          </p:cNvSpPr>
          <p:nvPr/>
        </p:nvSpPr>
        <p:spPr bwMode="auto">
          <a:xfrm>
            <a:off x="868363" y="5778500"/>
            <a:ext cx="23780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9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Dopo il diploma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9285" name="Shape 70"/>
          <p:cNvSpPr>
            <a:spLocks noChangeArrowheads="1"/>
          </p:cNvSpPr>
          <p:nvPr/>
        </p:nvSpPr>
        <p:spPr bwMode="auto">
          <a:xfrm>
            <a:off x="3382963" y="5880100"/>
            <a:ext cx="1692275" cy="42068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86" name="Text 71"/>
          <p:cNvSpPr txBox="1">
            <a:spLocks noChangeArrowheads="1"/>
          </p:cNvSpPr>
          <p:nvPr/>
        </p:nvSpPr>
        <p:spPr bwMode="auto">
          <a:xfrm>
            <a:off x="3382963" y="5880100"/>
            <a:ext cx="16922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600" b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Università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9287" name="Shape 72"/>
          <p:cNvSpPr>
            <a:spLocks noChangeArrowheads="1"/>
          </p:cNvSpPr>
          <p:nvPr/>
        </p:nvSpPr>
        <p:spPr bwMode="auto">
          <a:xfrm>
            <a:off x="5257800" y="5880100"/>
            <a:ext cx="1692275" cy="42068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88" name="Text 73"/>
          <p:cNvSpPr txBox="1">
            <a:spLocks noChangeArrowheads="1"/>
          </p:cNvSpPr>
          <p:nvPr/>
        </p:nvSpPr>
        <p:spPr bwMode="auto">
          <a:xfrm>
            <a:off x="5257800" y="5880100"/>
            <a:ext cx="16922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600" b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ITS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9289" name="Shape 74"/>
          <p:cNvSpPr>
            <a:spLocks noChangeArrowheads="1"/>
          </p:cNvSpPr>
          <p:nvPr/>
        </p:nvSpPr>
        <p:spPr bwMode="auto">
          <a:xfrm>
            <a:off x="7132638" y="5880100"/>
            <a:ext cx="1690687" cy="42068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290" name="Text 75"/>
          <p:cNvSpPr txBox="1">
            <a:spLocks noChangeArrowheads="1"/>
          </p:cNvSpPr>
          <p:nvPr/>
        </p:nvSpPr>
        <p:spPr bwMode="auto">
          <a:xfrm>
            <a:off x="7132638" y="5880100"/>
            <a:ext cx="1690687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600" b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Lavoro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9291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AC1934-6B06-45C3-B5D7-328B607D61B2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Tre tipi di scuole: quali differenze… secondo i luoghi comuni</a:t>
            </a:r>
          </a:p>
        </p:txBody>
      </p:sp>
      <p:sp>
        <p:nvSpPr>
          <p:cNvPr id="11266" name="Shape 1"/>
          <p:cNvSpPr>
            <a:spLocks noChangeArrowheads="1"/>
          </p:cNvSpPr>
          <p:nvPr/>
        </p:nvSpPr>
        <p:spPr bwMode="auto">
          <a:xfrm>
            <a:off x="549275" y="1417638"/>
            <a:ext cx="3454400" cy="3519487"/>
          </a:xfrm>
          <a:prstGeom prst="roundRect">
            <a:avLst>
              <a:gd name="adj" fmla="val 317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67" name="Text 2"/>
          <p:cNvSpPr txBox="1">
            <a:spLocks noChangeArrowheads="1"/>
          </p:cNvSpPr>
          <p:nvPr/>
        </p:nvSpPr>
        <p:spPr bwMode="auto">
          <a:xfrm>
            <a:off x="868363" y="1646238"/>
            <a:ext cx="2814637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0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Licei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11268" name="Text 3"/>
          <p:cNvSpPr txBox="1">
            <a:spLocks noChangeArrowheads="1"/>
          </p:cNvSpPr>
          <p:nvPr/>
        </p:nvSpPr>
        <p:spPr bwMode="auto">
          <a:xfrm>
            <a:off x="868363" y="2514600"/>
            <a:ext cx="2814637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 i="1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«La scuola per gli allievi più bravi e studiosi, con atteggiamenti corretti ed educati, destinata a chi vuole farsi una posizione studiando a lungo (o anche a chi non ha interessi evidenti e pensa così di rimandare la scelta).»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11269" name="Shape 4"/>
          <p:cNvSpPr>
            <a:spLocks noChangeArrowheads="1"/>
          </p:cNvSpPr>
          <p:nvPr/>
        </p:nvSpPr>
        <p:spPr bwMode="auto">
          <a:xfrm>
            <a:off x="4368800" y="1417638"/>
            <a:ext cx="3454400" cy="3519487"/>
          </a:xfrm>
          <a:prstGeom prst="roundRect">
            <a:avLst>
              <a:gd name="adj" fmla="val 317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70" name="Text 5"/>
          <p:cNvSpPr txBox="1">
            <a:spLocks noChangeArrowheads="1"/>
          </p:cNvSpPr>
          <p:nvPr/>
        </p:nvSpPr>
        <p:spPr bwMode="auto">
          <a:xfrm>
            <a:off x="4689475" y="1646238"/>
            <a:ext cx="281305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0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Tecnici</a:t>
            </a:r>
            <a:endParaRPr lang="en-US" sz="2000">
              <a:latin typeface="Calibri" pitchFamily="34" charset="0"/>
            </a:endParaRPr>
          </a:p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– Licei tecnologici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11271" name="Text 6"/>
          <p:cNvSpPr txBox="1">
            <a:spLocks noChangeArrowheads="1"/>
          </p:cNvSpPr>
          <p:nvPr/>
        </p:nvSpPr>
        <p:spPr bwMode="auto">
          <a:xfrm>
            <a:off x="4689475" y="2514600"/>
            <a:ext cx="2813050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 i="1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«La scuola per gli alunni bravi, meno pesante del Liceo; dà la possibilità di continuare a studiare, ma se il ragazzo non ne ha voglia può smettere al termine dei 5 anni.»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11272" name="Shape 7"/>
          <p:cNvSpPr>
            <a:spLocks noChangeArrowheads="1"/>
          </p:cNvSpPr>
          <p:nvPr/>
        </p:nvSpPr>
        <p:spPr bwMode="auto">
          <a:xfrm>
            <a:off x="8188325" y="1417638"/>
            <a:ext cx="3454400" cy="3519487"/>
          </a:xfrm>
          <a:prstGeom prst="roundRect">
            <a:avLst>
              <a:gd name="adj" fmla="val 317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73" name="Text 8"/>
          <p:cNvSpPr txBox="1">
            <a:spLocks noChangeArrowheads="1"/>
          </p:cNvSpPr>
          <p:nvPr/>
        </p:nvSpPr>
        <p:spPr bwMode="auto">
          <a:xfrm>
            <a:off x="8509000" y="1646238"/>
            <a:ext cx="281463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0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Professionali</a:t>
            </a:r>
            <a:endParaRPr lang="en-US" sz="2000">
              <a:latin typeface="Calibri" pitchFamily="34" charset="0"/>
            </a:endParaRPr>
          </a:p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– Licei professionali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11274" name="Text 9"/>
          <p:cNvSpPr txBox="1">
            <a:spLocks noChangeArrowheads="1"/>
          </p:cNvSpPr>
          <p:nvPr/>
        </p:nvSpPr>
        <p:spPr bwMode="auto">
          <a:xfrm>
            <a:off x="8509000" y="2514600"/>
            <a:ext cx="2814638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 i="1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«La scuola per chi proprio non è bravo a scuola. Male che vada può fermarsi alla qualifica o passare alla formazione professionale dal secondo anno. Peccato che l’ambiente non sia sempre dei migliori.»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11275" name="Shape 10"/>
          <p:cNvSpPr>
            <a:spLocks noChangeArrowheads="1"/>
          </p:cNvSpPr>
          <p:nvPr/>
        </p:nvSpPr>
        <p:spPr bwMode="auto">
          <a:xfrm>
            <a:off x="549275" y="5257800"/>
            <a:ext cx="11093450" cy="868363"/>
          </a:xfrm>
          <a:prstGeom prst="roundRect">
            <a:avLst>
              <a:gd name="adj" fmla="val 12634"/>
            </a:avLst>
          </a:prstGeom>
          <a:solidFill>
            <a:srgbClr val="14284B"/>
          </a:solidFill>
          <a:ln w="12700">
            <a:solidFill>
              <a:srgbClr val="14284B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76" name="Text 11"/>
          <p:cNvSpPr txBox="1">
            <a:spLocks noChangeArrowheads="1"/>
          </p:cNvSpPr>
          <p:nvPr/>
        </p:nvSpPr>
        <p:spPr bwMode="auto">
          <a:xfrm>
            <a:off x="549275" y="5257800"/>
            <a:ext cx="1109345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6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Non sono veri! Perché?</a:t>
            </a:r>
            <a:endParaRPr lang="en-US" sz="2600">
              <a:latin typeface="Calibri" pitchFamily="34" charset="0"/>
            </a:endParaRPr>
          </a:p>
        </p:txBody>
      </p:sp>
      <p:sp>
        <p:nvSpPr>
          <p:cNvPr id="11277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B07409-018B-48E0-A47A-6B985C95E41E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hape 0"/>
          <p:cNvSpPr>
            <a:spLocks noChangeArrowheads="1"/>
          </p:cNvSpPr>
          <p:nvPr/>
        </p:nvSpPr>
        <p:spPr bwMode="auto">
          <a:xfrm>
            <a:off x="7864475" y="1143000"/>
            <a:ext cx="4572000" cy="4572000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314" name="Shape 1"/>
          <p:cNvSpPr>
            <a:spLocks noChangeArrowheads="1"/>
          </p:cNvSpPr>
          <p:nvPr/>
        </p:nvSpPr>
        <p:spPr bwMode="auto">
          <a:xfrm>
            <a:off x="8732838" y="2011363"/>
            <a:ext cx="2833687" cy="28352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13315" name="Image 0" descr="/tmp/claude-0/-home-claude/0ce2d2c9-64ca-5f1c-9fe1-2b16a2f1f634/scratchpad/ppt/img/prof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18638" y="2451100"/>
            <a:ext cx="1462087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0"/>
          <p:cNvSpPr>
            <a:spLocks noGrp="1"/>
          </p:cNvSpPr>
          <p:nvPr>
            <p:ph type="title" idx="100"/>
          </p:nvPr>
        </p:nvSpPr>
        <p:spPr bwMode="auto">
          <a:xfrm>
            <a:off x="731838" y="2378075"/>
            <a:ext cx="6948487" cy="1279525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Professionali - </a:t>
            </a:r>
            <a:br>
              <a:rPr smtClean="0"/>
            </a:br>
            <a:r>
              <a:rPr smtClean="0"/>
              <a:t>Licei professionali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Identità dei Licei professionali</a:t>
            </a:r>
          </a:p>
        </p:txBody>
      </p:sp>
      <p:sp>
        <p:nvSpPr>
          <p:cNvPr id="15362" name="Shape 1"/>
          <p:cNvSpPr>
            <a:spLocks noChangeArrowheads="1"/>
          </p:cNvSpPr>
          <p:nvPr/>
        </p:nvSpPr>
        <p:spPr bwMode="auto">
          <a:xfrm>
            <a:off x="549275" y="1463675"/>
            <a:ext cx="2566988" cy="3930650"/>
          </a:xfrm>
          <a:prstGeom prst="roundRect">
            <a:avLst>
              <a:gd name="adj" fmla="val 4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363" name="Shape 2"/>
          <p:cNvSpPr>
            <a:spLocks noChangeArrowheads="1"/>
          </p:cNvSpPr>
          <p:nvPr/>
        </p:nvSpPr>
        <p:spPr bwMode="auto">
          <a:xfrm>
            <a:off x="822325" y="1736725"/>
            <a:ext cx="549275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364" name="Text 3"/>
          <p:cNvSpPr txBox="1">
            <a:spLocks noChangeArrowheads="1"/>
          </p:cNvSpPr>
          <p:nvPr/>
        </p:nvSpPr>
        <p:spPr bwMode="auto">
          <a:xfrm>
            <a:off x="822325" y="1736725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en-US">
              <a:latin typeface="Calibri" pitchFamily="34" charset="0"/>
            </a:endParaRPr>
          </a:p>
        </p:txBody>
      </p:sp>
      <p:sp>
        <p:nvSpPr>
          <p:cNvPr id="15365" name="Text 4"/>
          <p:cNvSpPr txBox="1">
            <a:spLocks noChangeArrowheads="1"/>
          </p:cNvSpPr>
          <p:nvPr/>
        </p:nvSpPr>
        <p:spPr bwMode="auto">
          <a:xfrm>
            <a:off x="822325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Cosa forniscono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15366" name="Text 5"/>
          <p:cNvSpPr txBox="1">
            <a:spLocks noChangeArrowheads="1"/>
          </p:cNvSpPr>
          <p:nvPr/>
        </p:nvSpPr>
        <p:spPr bwMode="auto">
          <a:xfrm>
            <a:off x="822325" y="3063875"/>
            <a:ext cx="20193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Una solida base di istruzione generale e tecnico-professionale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15367" name="Shape 6"/>
          <p:cNvSpPr>
            <a:spLocks noChangeArrowheads="1"/>
          </p:cNvSpPr>
          <p:nvPr/>
        </p:nvSpPr>
        <p:spPr bwMode="auto">
          <a:xfrm>
            <a:off x="3390900" y="1463675"/>
            <a:ext cx="2568575" cy="3930650"/>
          </a:xfrm>
          <a:prstGeom prst="roundRect">
            <a:avLst>
              <a:gd name="adj" fmla="val 4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368" name="Shape 7"/>
          <p:cNvSpPr>
            <a:spLocks noChangeArrowheads="1"/>
          </p:cNvSpPr>
          <p:nvPr/>
        </p:nvSpPr>
        <p:spPr bwMode="auto">
          <a:xfrm>
            <a:off x="3665538" y="1736725"/>
            <a:ext cx="547687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369" name="Text 8"/>
          <p:cNvSpPr txBox="1">
            <a:spLocks noChangeArrowheads="1"/>
          </p:cNvSpPr>
          <p:nvPr/>
        </p:nvSpPr>
        <p:spPr bwMode="auto">
          <a:xfrm>
            <a:off x="3665538" y="1736725"/>
            <a:ext cx="5476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>
              <a:latin typeface="Calibri" pitchFamily="34" charset="0"/>
            </a:endParaRPr>
          </a:p>
        </p:txBody>
      </p:sp>
      <p:sp>
        <p:nvSpPr>
          <p:cNvPr id="15370" name="Text 9"/>
          <p:cNvSpPr txBox="1">
            <a:spLocks noChangeArrowheads="1"/>
          </p:cNvSpPr>
          <p:nvPr/>
        </p:nvSpPr>
        <p:spPr bwMode="auto">
          <a:xfrm>
            <a:off x="3665538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Come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15371" name="Text 10"/>
          <p:cNvSpPr txBox="1">
            <a:spLocks noChangeArrowheads="1"/>
          </p:cNvSpPr>
          <p:nvPr/>
        </p:nvSpPr>
        <p:spPr bwMode="auto">
          <a:xfrm>
            <a:off x="3665538" y="3063875"/>
            <a:ext cx="20193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In una dimensione operativa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15372" name="Shape 11"/>
          <p:cNvSpPr>
            <a:spLocks noChangeArrowheads="1"/>
          </p:cNvSpPr>
          <p:nvPr/>
        </p:nvSpPr>
        <p:spPr bwMode="auto">
          <a:xfrm>
            <a:off x="6232525" y="1463675"/>
            <a:ext cx="2568575" cy="3930650"/>
          </a:xfrm>
          <a:prstGeom prst="roundRect">
            <a:avLst>
              <a:gd name="adj" fmla="val 4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373" name="Shape 12"/>
          <p:cNvSpPr>
            <a:spLocks noChangeArrowheads="1"/>
          </p:cNvSpPr>
          <p:nvPr/>
        </p:nvSpPr>
        <p:spPr bwMode="auto">
          <a:xfrm>
            <a:off x="6507163" y="1736725"/>
            <a:ext cx="549275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374" name="Text 13"/>
          <p:cNvSpPr txBox="1">
            <a:spLocks noChangeArrowheads="1"/>
          </p:cNvSpPr>
          <p:nvPr/>
        </p:nvSpPr>
        <p:spPr bwMode="auto">
          <a:xfrm>
            <a:off x="6507163" y="1736725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en-US">
              <a:latin typeface="Calibri" pitchFamily="34" charset="0"/>
            </a:endParaRPr>
          </a:p>
        </p:txBody>
      </p:sp>
      <p:sp>
        <p:nvSpPr>
          <p:cNvPr id="15375" name="Text 14"/>
          <p:cNvSpPr txBox="1">
            <a:spLocks noChangeArrowheads="1"/>
          </p:cNvSpPr>
          <p:nvPr/>
        </p:nvSpPr>
        <p:spPr bwMode="auto">
          <a:xfrm>
            <a:off x="6507163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Per quale fine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15376" name="Text 15"/>
          <p:cNvSpPr txBox="1">
            <a:spLocks noChangeArrowheads="1"/>
          </p:cNvSpPr>
          <p:nvPr/>
        </p:nvSpPr>
        <p:spPr bwMode="auto">
          <a:xfrm>
            <a:off x="6507163" y="3063875"/>
            <a:ext cx="20193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Sviluppare saperi e competenze per rispondere alle esigenze formative del settore produttivo di riferimento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15377" name="Shape 16"/>
          <p:cNvSpPr>
            <a:spLocks noChangeArrowheads="1"/>
          </p:cNvSpPr>
          <p:nvPr/>
        </p:nvSpPr>
        <p:spPr bwMode="auto">
          <a:xfrm>
            <a:off x="9075738" y="1463675"/>
            <a:ext cx="2566987" cy="3930650"/>
          </a:xfrm>
          <a:prstGeom prst="roundRect">
            <a:avLst>
              <a:gd name="adj" fmla="val 4273"/>
            </a:avLst>
          </a:prstGeom>
          <a:solidFill>
            <a:srgbClr val="14284B"/>
          </a:solidFill>
          <a:ln w="12700">
            <a:solidFill>
              <a:srgbClr val="14284B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378" name="Shape 17"/>
          <p:cNvSpPr>
            <a:spLocks noChangeArrowheads="1"/>
          </p:cNvSpPr>
          <p:nvPr/>
        </p:nvSpPr>
        <p:spPr bwMode="auto">
          <a:xfrm>
            <a:off x="9348788" y="1736725"/>
            <a:ext cx="549275" cy="549275"/>
          </a:xfrm>
          <a:prstGeom prst="ellipse">
            <a:avLst/>
          </a:prstGeom>
          <a:solidFill>
            <a:srgbClr val="3B78C3"/>
          </a:solidFill>
          <a:ln w="12700">
            <a:solidFill>
              <a:srgbClr val="3B78C3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379" name="Text 18"/>
          <p:cNvSpPr txBox="1">
            <a:spLocks noChangeArrowheads="1"/>
          </p:cNvSpPr>
          <p:nvPr/>
        </p:nvSpPr>
        <p:spPr bwMode="auto">
          <a:xfrm>
            <a:off x="9348788" y="1736725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4</a:t>
            </a:r>
            <a:endParaRPr lang="en-US">
              <a:latin typeface="Calibri" pitchFamily="34" charset="0"/>
            </a:endParaRPr>
          </a:p>
        </p:txBody>
      </p:sp>
      <p:sp>
        <p:nvSpPr>
          <p:cNvPr id="15380" name="Text 19"/>
          <p:cNvSpPr txBox="1">
            <a:spLocks noChangeArrowheads="1"/>
          </p:cNvSpPr>
          <p:nvPr/>
        </p:nvSpPr>
        <p:spPr bwMode="auto">
          <a:xfrm>
            <a:off x="9348788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Per continuare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15381" name="Text 20"/>
          <p:cNvSpPr txBox="1">
            <a:spLocks noChangeArrowheads="1"/>
          </p:cNvSpPr>
          <p:nvPr/>
        </p:nvSpPr>
        <p:spPr bwMode="auto">
          <a:xfrm>
            <a:off x="9348788" y="3063875"/>
            <a:ext cx="20193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Rapido inserimento nel mondo del lavoro</a:t>
            </a:r>
            <a:endParaRPr lang="en-US" sz="1700">
              <a:latin typeface="Calibri" pitchFamily="34" charset="0"/>
            </a:endParaRPr>
          </a:p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Accesso all’università e agli I.T.S.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15382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7D0E3C-ADA5-4EE8-94AC-B414A00AD017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Identità dei Licei professionali</a:t>
            </a:r>
          </a:p>
        </p:txBody>
      </p:sp>
      <p:sp>
        <p:nvSpPr>
          <p:cNvPr id="17410" name="Shape 1"/>
          <p:cNvSpPr>
            <a:spLocks noChangeArrowheads="1"/>
          </p:cNvSpPr>
          <p:nvPr/>
        </p:nvSpPr>
        <p:spPr bwMode="auto">
          <a:xfrm>
            <a:off x="549275" y="1463675"/>
            <a:ext cx="547688" cy="547688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7411" name="Text 2"/>
          <p:cNvSpPr txBox="1">
            <a:spLocks noChangeArrowheads="1"/>
          </p:cNvSpPr>
          <p:nvPr/>
        </p:nvSpPr>
        <p:spPr bwMode="auto">
          <a:xfrm>
            <a:off x="549275" y="1463675"/>
            <a:ext cx="54768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en-US">
              <a:latin typeface="Calibri" pitchFamily="34" charset="0"/>
            </a:endParaRPr>
          </a:p>
        </p:txBody>
      </p:sp>
      <p:sp>
        <p:nvSpPr>
          <p:cNvPr id="17412" name="Text 3"/>
          <p:cNvSpPr txBox="1">
            <a:spLocks noChangeArrowheads="1"/>
          </p:cNvSpPr>
          <p:nvPr/>
        </p:nvSpPr>
        <p:spPr bwMode="auto">
          <a:xfrm>
            <a:off x="1371600" y="1463675"/>
            <a:ext cx="10271125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Particolare attenzione alla didattica laboratoriale</a:t>
            </a:r>
            <a:endParaRPr lang="en-US">
              <a:latin typeface="Calibri" pitchFamily="34" charset="0"/>
            </a:endParaRPr>
          </a:p>
        </p:txBody>
      </p:sp>
      <p:sp>
        <p:nvSpPr>
          <p:cNvPr id="17413" name="Shape 4"/>
          <p:cNvSpPr>
            <a:spLocks noChangeArrowheads="1"/>
          </p:cNvSpPr>
          <p:nvPr/>
        </p:nvSpPr>
        <p:spPr bwMode="auto">
          <a:xfrm>
            <a:off x="549275" y="2332038"/>
            <a:ext cx="547688" cy="547687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7414" name="Text 5"/>
          <p:cNvSpPr txBox="1">
            <a:spLocks noChangeArrowheads="1"/>
          </p:cNvSpPr>
          <p:nvPr/>
        </p:nvSpPr>
        <p:spPr bwMode="auto">
          <a:xfrm>
            <a:off x="549275" y="2332038"/>
            <a:ext cx="54768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>
              <a:latin typeface="Calibri" pitchFamily="34" charset="0"/>
            </a:endParaRPr>
          </a:p>
        </p:txBody>
      </p:sp>
      <p:sp>
        <p:nvSpPr>
          <p:cNvPr id="17415" name="Text 6"/>
          <p:cNvSpPr txBox="1">
            <a:spLocks noChangeArrowheads="1"/>
          </p:cNvSpPr>
          <p:nvPr/>
        </p:nvSpPr>
        <p:spPr bwMode="auto">
          <a:xfrm>
            <a:off x="1371600" y="2332038"/>
            <a:ext cx="10271125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Particolare attenzione alla personalizzazione e documentazione del percorso</a:t>
            </a:r>
            <a:endParaRPr lang="en-US">
              <a:latin typeface="Calibri" pitchFamily="34" charset="0"/>
            </a:endParaRPr>
          </a:p>
        </p:txBody>
      </p:sp>
      <p:sp>
        <p:nvSpPr>
          <p:cNvPr id="17416" name="Shape 7"/>
          <p:cNvSpPr>
            <a:spLocks noChangeArrowheads="1"/>
          </p:cNvSpPr>
          <p:nvPr/>
        </p:nvSpPr>
        <p:spPr bwMode="auto">
          <a:xfrm>
            <a:off x="549275" y="3200400"/>
            <a:ext cx="547688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7417" name="Text 8"/>
          <p:cNvSpPr txBox="1">
            <a:spLocks noChangeArrowheads="1"/>
          </p:cNvSpPr>
          <p:nvPr/>
        </p:nvSpPr>
        <p:spPr bwMode="auto">
          <a:xfrm>
            <a:off x="549275" y="3200400"/>
            <a:ext cx="5476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en-US">
              <a:latin typeface="Calibri" pitchFamily="34" charset="0"/>
            </a:endParaRPr>
          </a:p>
        </p:txBody>
      </p:sp>
      <p:sp>
        <p:nvSpPr>
          <p:cNvPr id="17418" name="Text 9"/>
          <p:cNvSpPr txBox="1">
            <a:spLocks noChangeArrowheads="1"/>
          </p:cNvSpPr>
          <p:nvPr/>
        </p:nvSpPr>
        <p:spPr bwMode="auto">
          <a:xfrm>
            <a:off x="1371600" y="3200400"/>
            <a:ext cx="102711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Alto numero di ore di compresenza tra docenti</a:t>
            </a:r>
            <a:endParaRPr lang="en-US">
              <a:latin typeface="Calibri" pitchFamily="34" charset="0"/>
            </a:endParaRPr>
          </a:p>
        </p:txBody>
      </p:sp>
      <p:sp>
        <p:nvSpPr>
          <p:cNvPr id="17419" name="Shape 10"/>
          <p:cNvSpPr>
            <a:spLocks noChangeArrowheads="1"/>
          </p:cNvSpPr>
          <p:nvPr/>
        </p:nvSpPr>
        <p:spPr bwMode="auto">
          <a:xfrm>
            <a:off x="549275" y="4068763"/>
            <a:ext cx="547688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7420" name="Text 11"/>
          <p:cNvSpPr txBox="1">
            <a:spLocks noChangeArrowheads="1"/>
          </p:cNvSpPr>
          <p:nvPr/>
        </p:nvSpPr>
        <p:spPr bwMode="auto">
          <a:xfrm>
            <a:off x="549275" y="4068763"/>
            <a:ext cx="5476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4</a:t>
            </a:r>
            <a:endParaRPr lang="en-US">
              <a:latin typeface="Calibri" pitchFamily="34" charset="0"/>
            </a:endParaRPr>
          </a:p>
        </p:txBody>
      </p:sp>
      <p:sp>
        <p:nvSpPr>
          <p:cNvPr id="17421" name="Text 12"/>
          <p:cNvSpPr txBox="1">
            <a:spLocks noChangeArrowheads="1"/>
          </p:cNvSpPr>
          <p:nvPr/>
        </p:nvSpPr>
        <p:spPr bwMode="auto">
          <a:xfrm>
            <a:off x="1371600" y="4068763"/>
            <a:ext cx="102711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Possibilità, in alcuni istituti, di conseguire la qualifica triennale, come nella formazione professionale</a:t>
            </a:r>
            <a:endParaRPr lang="en-US">
              <a:latin typeface="Calibri" pitchFamily="34" charset="0"/>
            </a:endParaRPr>
          </a:p>
        </p:txBody>
      </p:sp>
      <p:sp>
        <p:nvSpPr>
          <p:cNvPr id="17422" name="Shape 13"/>
          <p:cNvSpPr>
            <a:spLocks noChangeArrowheads="1"/>
          </p:cNvSpPr>
          <p:nvPr/>
        </p:nvSpPr>
        <p:spPr bwMode="auto">
          <a:xfrm>
            <a:off x="549275" y="5075238"/>
            <a:ext cx="11093450" cy="1004887"/>
          </a:xfrm>
          <a:prstGeom prst="roundRect">
            <a:avLst>
              <a:gd name="adj" fmla="val 10907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7423" name="Text 14"/>
          <p:cNvSpPr txBox="1">
            <a:spLocks noChangeArrowheads="1"/>
          </p:cNvSpPr>
          <p:nvPr/>
        </p:nvSpPr>
        <p:spPr bwMode="auto">
          <a:xfrm>
            <a:off x="868363" y="5184775"/>
            <a:ext cx="104552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i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Il percorso prepara lo studente ad affrontare il mondo del lavoro con competenza. Impara soprattutto facendo, attraverso il laboratorio e la pratica, e rimane aggiornato sulle innovazioni tecnologiche del proprio settore.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17424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022D5A-6145-49AA-B9E2-A5A892F8DEB7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Domande chiave · Professionali</a:t>
            </a:r>
          </a:p>
        </p:txBody>
      </p:sp>
      <p:sp>
        <p:nvSpPr>
          <p:cNvPr id="19458" name="Shape 1"/>
          <p:cNvSpPr>
            <a:spLocks noChangeArrowheads="1"/>
          </p:cNvSpPr>
          <p:nvPr/>
        </p:nvSpPr>
        <p:spPr bwMode="auto">
          <a:xfrm>
            <a:off x="549275" y="1417638"/>
            <a:ext cx="3484563" cy="4572000"/>
          </a:xfrm>
          <a:prstGeom prst="roundRect">
            <a:avLst>
              <a:gd name="adj" fmla="val 3148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59" name="Shape 2"/>
          <p:cNvSpPr>
            <a:spLocks noChangeArrowheads="1"/>
          </p:cNvSpPr>
          <p:nvPr/>
        </p:nvSpPr>
        <p:spPr bwMode="auto">
          <a:xfrm>
            <a:off x="822325" y="1646238"/>
            <a:ext cx="503238" cy="503237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60" name="Text 3"/>
          <p:cNvSpPr txBox="1">
            <a:spLocks noChangeArrowheads="1"/>
          </p:cNvSpPr>
          <p:nvPr/>
        </p:nvSpPr>
        <p:spPr bwMode="auto">
          <a:xfrm>
            <a:off x="822325" y="1646238"/>
            <a:ext cx="50323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?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19461" name="Text 4"/>
          <p:cNvSpPr txBox="1">
            <a:spLocks noChangeArrowheads="1"/>
          </p:cNvSpPr>
          <p:nvPr/>
        </p:nvSpPr>
        <p:spPr bwMode="auto">
          <a:xfrm>
            <a:off x="1463675" y="1600200"/>
            <a:ext cx="22955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È vero che con il professionale imparo un lavoro?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19462" name="Text 5"/>
          <p:cNvSpPr txBox="1">
            <a:spLocks noChangeArrowheads="1"/>
          </p:cNvSpPr>
          <p:nvPr/>
        </p:nvSpPr>
        <p:spPr bwMode="auto">
          <a:xfrm>
            <a:off x="822325" y="2697163"/>
            <a:ext cx="2936875" cy="310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600"/>
              </a:spcAft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Acquisisco competenze pratiche per lavorare con un profilo specializzato, e studio materie legate al settore produttivo (ad esempio l’enogastronomia): avrò quindi </a:t>
            </a:r>
            <a:r>
              <a:rPr lang="en-US" sz="1600" b="1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competenze specifiche e di settore.</a:t>
            </a:r>
            <a:endParaRPr lang="en-US" sz="1600">
              <a:latin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Grazie alle materie di base (italiano, matematica, storia), studiate per tutti i cinque anni, avrò anche una buona preparazione generale.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19463" name="Shape 6"/>
          <p:cNvSpPr>
            <a:spLocks noChangeArrowheads="1"/>
          </p:cNvSpPr>
          <p:nvPr/>
        </p:nvSpPr>
        <p:spPr bwMode="auto">
          <a:xfrm>
            <a:off x="4352925" y="1417638"/>
            <a:ext cx="3484563" cy="4572000"/>
          </a:xfrm>
          <a:prstGeom prst="roundRect">
            <a:avLst>
              <a:gd name="adj" fmla="val 3148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64" name="Shape 7"/>
          <p:cNvSpPr>
            <a:spLocks noChangeArrowheads="1"/>
          </p:cNvSpPr>
          <p:nvPr/>
        </p:nvSpPr>
        <p:spPr bwMode="auto">
          <a:xfrm>
            <a:off x="4627563" y="1646238"/>
            <a:ext cx="503237" cy="503237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65" name="Text 8"/>
          <p:cNvSpPr txBox="1">
            <a:spLocks noChangeArrowheads="1"/>
          </p:cNvSpPr>
          <p:nvPr/>
        </p:nvSpPr>
        <p:spPr bwMode="auto">
          <a:xfrm>
            <a:off x="4627563" y="1646238"/>
            <a:ext cx="5032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?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19466" name="Text 9"/>
          <p:cNvSpPr txBox="1">
            <a:spLocks noChangeArrowheads="1"/>
          </p:cNvSpPr>
          <p:nvPr/>
        </p:nvSpPr>
        <p:spPr bwMode="auto">
          <a:xfrm>
            <a:off x="5267325" y="1600200"/>
            <a:ext cx="22971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Con il professionale posso andare all’università?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19467" name="Text 10"/>
          <p:cNvSpPr txBox="1">
            <a:spLocks noChangeArrowheads="1"/>
          </p:cNvSpPr>
          <p:nvPr/>
        </p:nvSpPr>
        <p:spPr bwMode="auto">
          <a:xfrm>
            <a:off x="4627563" y="2697163"/>
            <a:ext cx="2936875" cy="310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600"/>
              </a:spcAft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Certo. Con il diploma di qualsiasi indirizzo – professionale, tecnico o liceale – ci si può iscrivere all’università.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19468" name="Shape 11"/>
          <p:cNvSpPr>
            <a:spLocks noChangeArrowheads="1"/>
          </p:cNvSpPr>
          <p:nvPr/>
        </p:nvSpPr>
        <p:spPr bwMode="auto">
          <a:xfrm>
            <a:off x="8158163" y="1417638"/>
            <a:ext cx="3484562" cy="4572000"/>
          </a:xfrm>
          <a:prstGeom prst="roundRect">
            <a:avLst>
              <a:gd name="adj" fmla="val 3148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69" name="Shape 12"/>
          <p:cNvSpPr>
            <a:spLocks noChangeArrowheads="1"/>
          </p:cNvSpPr>
          <p:nvPr/>
        </p:nvSpPr>
        <p:spPr bwMode="auto">
          <a:xfrm>
            <a:off x="8432800" y="1646238"/>
            <a:ext cx="503238" cy="503237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70" name="Text 13"/>
          <p:cNvSpPr txBox="1">
            <a:spLocks noChangeArrowheads="1"/>
          </p:cNvSpPr>
          <p:nvPr/>
        </p:nvSpPr>
        <p:spPr bwMode="auto">
          <a:xfrm>
            <a:off x="8432800" y="1646238"/>
            <a:ext cx="50323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?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19471" name="Text 14"/>
          <p:cNvSpPr txBox="1">
            <a:spLocks noChangeArrowheads="1"/>
          </p:cNvSpPr>
          <p:nvPr/>
        </p:nvSpPr>
        <p:spPr bwMode="auto">
          <a:xfrm>
            <a:off x="9072563" y="1600200"/>
            <a:ext cx="22955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È vero che ai professionali non si studia?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19472" name="Text 15"/>
          <p:cNvSpPr txBox="1">
            <a:spLocks noChangeArrowheads="1"/>
          </p:cNvSpPr>
          <p:nvPr/>
        </p:nvSpPr>
        <p:spPr bwMode="auto">
          <a:xfrm>
            <a:off x="8432800" y="2697163"/>
            <a:ext cx="2935288" cy="310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600"/>
              </a:spcAft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No. Come in tutte le scuole ci sono compiti e si deve studiare: è un tipo di studio diverso, più pratico.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19473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CD0C372-C85F-4656-8A7F-B9297F9BF76A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hape 0"/>
          <p:cNvSpPr>
            <a:spLocks noChangeArrowheads="1"/>
          </p:cNvSpPr>
          <p:nvPr/>
        </p:nvSpPr>
        <p:spPr bwMode="auto">
          <a:xfrm>
            <a:off x="7864475" y="1143000"/>
            <a:ext cx="4572000" cy="4572000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1506" name="Shape 1"/>
          <p:cNvSpPr>
            <a:spLocks noChangeArrowheads="1"/>
          </p:cNvSpPr>
          <p:nvPr/>
        </p:nvSpPr>
        <p:spPr bwMode="auto">
          <a:xfrm>
            <a:off x="8732838" y="2011363"/>
            <a:ext cx="2833687" cy="28352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21507" name="Image 0" descr="/tmp/claude-0/-home-claude/0ce2d2c9-64ca-5f1c-9fe1-2b16a2f1f634/scratchpad/ppt/img/tec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18638" y="2482850"/>
            <a:ext cx="1462087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0"/>
          <p:cNvSpPr>
            <a:spLocks noGrp="1"/>
          </p:cNvSpPr>
          <p:nvPr>
            <p:ph type="title" idx="100"/>
          </p:nvPr>
        </p:nvSpPr>
        <p:spPr bwMode="auto">
          <a:xfrm>
            <a:off x="731838" y="2378075"/>
            <a:ext cx="6948487" cy="1279525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Tecnici - </a:t>
            </a:r>
            <a:br>
              <a:rPr smtClean="0"/>
            </a:br>
            <a:r>
              <a:rPr smtClean="0"/>
              <a:t>Licei tecnologici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Identità dei Licei tecnologici</a:t>
            </a:r>
          </a:p>
        </p:txBody>
      </p:sp>
      <p:sp>
        <p:nvSpPr>
          <p:cNvPr id="23554" name="Shape 1"/>
          <p:cNvSpPr>
            <a:spLocks noChangeArrowheads="1"/>
          </p:cNvSpPr>
          <p:nvPr/>
        </p:nvSpPr>
        <p:spPr bwMode="auto">
          <a:xfrm>
            <a:off x="549275" y="1463675"/>
            <a:ext cx="2566988" cy="3930650"/>
          </a:xfrm>
          <a:prstGeom prst="roundRect">
            <a:avLst>
              <a:gd name="adj" fmla="val 4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3555" name="Shape 2"/>
          <p:cNvSpPr>
            <a:spLocks noChangeArrowheads="1"/>
          </p:cNvSpPr>
          <p:nvPr/>
        </p:nvSpPr>
        <p:spPr bwMode="auto">
          <a:xfrm>
            <a:off x="822325" y="1736725"/>
            <a:ext cx="549275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3556" name="Text 3"/>
          <p:cNvSpPr txBox="1">
            <a:spLocks noChangeArrowheads="1"/>
          </p:cNvSpPr>
          <p:nvPr/>
        </p:nvSpPr>
        <p:spPr bwMode="auto">
          <a:xfrm>
            <a:off x="822325" y="1736725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en-US">
              <a:latin typeface="Calibri" pitchFamily="34" charset="0"/>
            </a:endParaRPr>
          </a:p>
        </p:txBody>
      </p:sp>
      <p:sp>
        <p:nvSpPr>
          <p:cNvPr id="23557" name="Text 4"/>
          <p:cNvSpPr txBox="1">
            <a:spLocks noChangeArrowheads="1"/>
          </p:cNvSpPr>
          <p:nvPr/>
        </p:nvSpPr>
        <p:spPr bwMode="auto">
          <a:xfrm>
            <a:off x="822325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Cosa forniscono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23558" name="Text 5"/>
          <p:cNvSpPr txBox="1">
            <a:spLocks noChangeArrowheads="1"/>
          </p:cNvSpPr>
          <p:nvPr/>
        </p:nvSpPr>
        <p:spPr bwMode="auto">
          <a:xfrm>
            <a:off x="822325" y="3063875"/>
            <a:ext cx="20193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Una solida base culturale, in particolare di carattere scientifico e tecnologico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23559" name="Shape 6"/>
          <p:cNvSpPr>
            <a:spLocks noChangeArrowheads="1"/>
          </p:cNvSpPr>
          <p:nvPr/>
        </p:nvSpPr>
        <p:spPr bwMode="auto">
          <a:xfrm>
            <a:off x="3390900" y="1463675"/>
            <a:ext cx="2568575" cy="3930650"/>
          </a:xfrm>
          <a:prstGeom prst="roundRect">
            <a:avLst>
              <a:gd name="adj" fmla="val 4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3560" name="Shape 7"/>
          <p:cNvSpPr>
            <a:spLocks noChangeArrowheads="1"/>
          </p:cNvSpPr>
          <p:nvPr/>
        </p:nvSpPr>
        <p:spPr bwMode="auto">
          <a:xfrm>
            <a:off x="3665538" y="1736725"/>
            <a:ext cx="547687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3561" name="Text 8"/>
          <p:cNvSpPr txBox="1">
            <a:spLocks noChangeArrowheads="1"/>
          </p:cNvSpPr>
          <p:nvPr/>
        </p:nvSpPr>
        <p:spPr bwMode="auto">
          <a:xfrm>
            <a:off x="3665538" y="1736725"/>
            <a:ext cx="5476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>
              <a:latin typeface="Calibri" pitchFamily="34" charset="0"/>
            </a:endParaRPr>
          </a:p>
        </p:txBody>
      </p:sp>
      <p:sp>
        <p:nvSpPr>
          <p:cNvPr id="23562" name="Text 9"/>
          <p:cNvSpPr txBox="1">
            <a:spLocks noChangeArrowheads="1"/>
          </p:cNvSpPr>
          <p:nvPr/>
        </p:nvSpPr>
        <p:spPr bwMode="auto">
          <a:xfrm>
            <a:off x="3665538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Come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23563" name="Text 10"/>
          <p:cNvSpPr txBox="1">
            <a:spLocks noChangeArrowheads="1"/>
          </p:cNvSpPr>
          <p:nvPr/>
        </p:nvSpPr>
        <p:spPr bwMode="auto">
          <a:xfrm>
            <a:off x="3665538" y="3063875"/>
            <a:ext cx="20193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Con l’approfondimento nello studio e l’applicazione, in un ambito specifico, di linguaggi e metodologie appropriate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23564" name="Shape 11"/>
          <p:cNvSpPr>
            <a:spLocks noChangeArrowheads="1"/>
          </p:cNvSpPr>
          <p:nvPr/>
        </p:nvSpPr>
        <p:spPr bwMode="auto">
          <a:xfrm>
            <a:off x="6232525" y="1463675"/>
            <a:ext cx="2568575" cy="3930650"/>
          </a:xfrm>
          <a:prstGeom prst="roundRect">
            <a:avLst>
              <a:gd name="adj" fmla="val 4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3565" name="Shape 12"/>
          <p:cNvSpPr>
            <a:spLocks noChangeArrowheads="1"/>
          </p:cNvSpPr>
          <p:nvPr/>
        </p:nvSpPr>
        <p:spPr bwMode="auto">
          <a:xfrm>
            <a:off x="6507163" y="1736725"/>
            <a:ext cx="549275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3566" name="Text 13"/>
          <p:cNvSpPr txBox="1">
            <a:spLocks noChangeArrowheads="1"/>
          </p:cNvSpPr>
          <p:nvPr/>
        </p:nvSpPr>
        <p:spPr bwMode="auto">
          <a:xfrm>
            <a:off x="6507163" y="1736725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en-US">
              <a:latin typeface="Calibri" pitchFamily="34" charset="0"/>
            </a:endParaRPr>
          </a:p>
        </p:txBody>
      </p:sp>
      <p:sp>
        <p:nvSpPr>
          <p:cNvPr id="23567" name="Text 14"/>
          <p:cNvSpPr txBox="1">
            <a:spLocks noChangeArrowheads="1"/>
          </p:cNvSpPr>
          <p:nvPr/>
        </p:nvSpPr>
        <p:spPr bwMode="auto">
          <a:xfrm>
            <a:off x="6507163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Per quale fine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23568" name="Text 15"/>
          <p:cNvSpPr txBox="1">
            <a:spLocks noChangeArrowheads="1"/>
          </p:cNvSpPr>
          <p:nvPr/>
        </p:nvSpPr>
        <p:spPr bwMode="auto">
          <a:xfrm>
            <a:off x="6507163" y="3063875"/>
            <a:ext cx="20193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Far acquisire agli studenti saperi e competenze per l’esercizio di professioni tecniche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23569" name="Shape 16"/>
          <p:cNvSpPr>
            <a:spLocks noChangeArrowheads="1"/>
          </p:cNvSpPr>
          <p:nvPr/>
        </p:nvSpPr>
        <p:spPr bwMode="auto">
          <a:xfrm>
            <a:off x="9075738" y="1463675"/>
            <a:ext cx="2566987" cy="3930650"/>
          </a:xfrm>
          <a:prstGeom prst="roundRect">
            <a:avLst>
              <a:gd name="adj" fmla="val 4273"/>
            </a:avLst>
          </a:prstGeom>
          <a:solidFill>
            <a:srgbClr val="14284B"/>
          </a:solidFill>
          <a:ln w="12700">
            <a:solidFill>
              <a:srgbClr val="14284B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3570" name="Shape 17"/>
          <p:cNvSpPr>
            <a:spLocks noChangeArrowheads="1"/>
          </p:cNvSpPr>
          <p:nvPr/>
        </p:nvSpPr>
        <p:spPr bwMode="auto">
          <a:xfrm>
            <a:off x="9348788" y="1736725"/>
            <a:ext cx="549275" cy="549275"/>
          </a:xfrm>
          <a:prstGeom prst="ellipse">
            <a:avLst/>
          </a:prstGeom>
          <a:solidFill>
            <a:srgbClr val="3B78C3"/>
          </a:solidFill>
          <a:ln w="12700">
            <a:solidFill>
              <a:srgbClr val="3B78C3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3571" name="Text 18"/>
          <p:cNvSpPr txBox="1">
            <a:spLocks noChangeArrowheads="1"/>
          </p:cNvSpPr>
          <p:nvPr/>
        </p:nvSpPr>
        <p:spPr bwMode="auto">
          <a:xfrm>
            <a:off x="9348788" y="1736725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4</a:t>
            </a:r>
            <a:endParaRPr lang="en-US">
              <a:latin typeface="Calibri" pitchFamily="34" charset="0"/>
            </a:endParaRPr>
          </a:p>
        </p:txBody>
      </p:sp>
      <p:sp>
        <p:nvSpPr>
          <p:cNvPr id="23572" name="Text 19"/>
          <p:cNvSpPr txBox="1">
            <a:spLocks noChangeArrowheads="1"/>
          </p:cNvSpPr>
          <p:nvPr/>
        </p:nvSpPr>
        <p:spPr bwMode="auto">
          <a:xfrm>
            <a:off x="9348788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Per continuare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23573" name="Text 20"/>
          <p:cNvSpPr txBox="1">
            <a:spLocks noChangeArrowheads="1"/>
          </p:cNvSpPr>
          <p:nvPr/>
        </p:nvSpPr>
        <p:spPr bwMode="auto">
          <a:xfrm>
            <a:off x="9247188" y="3063875"/>
            <a:ext cx="2208212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Rapido inserimento nel mondo del lavoro</a:t>
            </a:r>
            <a:endParaRPr lang="en-US" sz="1700">
              <a:latin typeface="Calibri" pitchFamily="34" charset="0"/>
            </a:endParaRPr>
          </a:p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Tirocinio e accesso alla libera professione</a:t>
            </a:r>
            <a:endParaRPr lang="en-US" sz="1700">
              <a:latin typeface="Calibri" pitchFamily="34" charset="0"/>
            </a:endParaRPr>
          </a:p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Accesso all’università e agli I.T.S.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23574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49A60E5-34E4-4445-95DB-8CD1E31E31FE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Identità dei Licei tecnologici</a:t>
            </a:r>
          </a:p>
        </p:txBody>
      </p:sp>
      <p:sp>
        <p:nvSpPr>
          <p:cNvPr id="25602" name="Text 1"/>
          <p:cNvSpPr txBox="1">
            <a:spLocks noChangeArrowheads="1"/>
          </p:cNvSpPr>
          <p:nvPr/>
        </p:nvSpPr>
        <p:spPr bwMode="auto">
          <a:xfrm>
            <a:off x="549275" y="1235075"/>
            <a:ext cx="1109345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en-US" sz="24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Con la riforma in atto, le materie di indirizzo sono presenti a partire dalla classe prima.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25603" name="Shape 2"/>
          <p:cNvSpPr>
            <a:spLocks noChangeArrowheads="1"/>
          </p:cNvSpPr>
          <p:nvPr/>
        </p:nvSpPr>
        <p:spPr bwMode="auto">
          <a:xfrm>
            <a:off x="549275" y="1828800"/>
            <a:ext cx="5364163" cy="2925763"/>
          </a:xfrm>
          <a:prstGeom prst="roundRect">
            <a:avLst>
              <a:gd name="adj" fmla="val 3750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5604" name="Text 3"/>
          <p:cNvSpPr txBox="1">
            <a:spLocks noChangeArrowheads="1"/>
          </p:cNvSpPr>
          <p:nvPr/>
        </p:nvSpPr>
        <p:spPr bwMode="auto">
          <a:xfrm>
            <a:off x="868363" y="2011363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Rispetto ai Licei professionali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25605" name="Text 4"/>
          <p:cNvSpPr txBox="1">
            <a:spLocks noChangeArrowheads="1"/>
          </p:cNvSpPr>
          <p:nvPr/>
        </p:nvSpPr>
        <p:spPr bwMode="auto">
          <a:xfrm>
            <a:off x="868363" y="2560638"/>
            <a:ext cx="4724400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Attenzione alla progettualità</a:t>
            </a:r>
            <a:endParaRPr lang="en-US" sz="1600">
              <a:latin typeface="Calibri" pitchFamily="34" charset="0"/>
            </a:endParaRPr>
          </a:p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Attenzione agli aspetti teorici, con maggiore approfondimento nelle discipline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25606" name="Shape 5"/>
          <p:cNvSpPr>
            <a:spLocks noChangeArrowheads="1"/>
          </p:cNvSpPr>
          <p:nvPr/>
        </p:nvSpPr>
        <p:spPr bwMode="auto">
          <a:xfrm>
            <a:off x="6278563" y="1828800"/>
            <a:ext cx="5364162" cy="2925763"/>
          </a:xfrm>
          <a:prstGeom prst="roundRect">
            <a:avLst>
              <a:gd name="adj" fmla="val 3750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5607" name="Text 6"/>
          <p:cNvSpPr txBox="1">
            <a:spLocks noChangeArrowheads="1"/>
          </p:cNvSpPr>
          <p:nvPr/>
        </p:nvSpPr>
        <p:spPr bwMode="auto">
          <a:xfrm>
            <a:off x="6599238" y="2011363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Rispetto ai Licei tradizionali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25608" name="Text 7"/>
          <p:cNvSpPr txBox="1">
            <a:spLocks noChangeArrowheads="1"/>
          </p:cNvSpPr>
          <p:nvPr/>
        </p:nvSpPr>
        <p:spPr bwMode="auto">
          <a:xfrm>
            <a:off x="6599238" y="2560638"/>
            <a:ext cx="4724400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Attenzione alle applicazioni, all’interdisciplinarietà e alla multidisciplinarietà</a:t>
            </a:r>
            <a:endParaRPr lang="en-US" sz="1600">
              <a:latin typeface="Calibri" pitchFamily="34" charset="0"/>
            </a:endParaRPr>
          </a:p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Maggior numero di ore e di materie</a:t>
            </a:r>
            <a:endParaRPr lang="en-US" sz="1600">
              <a:latin typeface="Calibri" pitchFamily="34" charset="0"/>
            </a:endParaRPr>
          </a:p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Maggiore attività laboratoriale, grazie alla compresenza dei docenti tecnico-pratici, in particolare su alcuni indirizzi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25609" name="Shape 8"/>
          <p:cNvSpPr>
            <a:spLocks noChangeArrowheads="1"/>
          </p:cNvSpPr>
          <p:nvPr/>
        </p:nvSpPr>
        <p:spPr bwMode="auto">
          <a:xfrm>
            <a:off x="549275" y="5029200"/>
            <a:ext cx="11093450" cy="1006475"/>
          </a:xfrm>
          <a:prstGeom prst="roundRect">
            <a:avLst>
              <a:gd name="adj" fmla="val 10907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5610" name="Text 9"/>
          <p:cNvSpPr txBox="1">
            <a:spLocks noChangeArrowheads="1"/>
          </p:cNvSpPr>
          <p:nvPr/>
        </p:nvSpPr>
        <p:spPr bwMode="auto">
          <a:xfrm>
            <a:off x="868363" y="5138738"/>
            <a:ext cx="104552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i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Il percorso forma uno studente capace di innovare: a partire da solide conoscenze tecniche e scientifiche, saprà introdurre nuove tecnologie e migliorare i processi produttivi e organizzativi del proprio settore.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25611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5EA478-C8E6-43DF-8FE5-835F5EAE0C3B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Domande chiave · Tecnici</a:t>
            </a:r>
          </a:p>
        </p:txBody>
      </p:sp>
      <p:sp>
        <p:nvSpPr>
          <p:cNvPr id="27650" name="Shape 1"/>
          <p:cNvSpPr>
            <a:spLocks noChangeArrowheads="1"/>
          </p:cNvSpPr>
          <p:nvPr/>
        </p:nvSpPr>
        <p:spPr bwMode="auto">
          <a:xfrm>
            <a:off x="549275" y="1417638"/>
            <a:ext cx="5364163" cy="2147887"/>
          </a:xfrm>
          <a:prstGeom prst="roundRect">
            <a:avLst>
              <a:gd name="adj" fmla="val 510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651" name="Shape 2"/>
          <p:cNvSpPr>
            <a:spLocks noChangeArrowheads="1"/>
          </p:cNvSpPr>
          <p:nvPr/>
        </p:nvSpPr>
        <p:spPr bwMode="auto">
          <a:xfrm>
            <a:off x="822325" y="1646238"/>
            <a:ext cx="503238" cy="503237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652" name="Text 3"/>
          <p:cNvSpPr txBox="1">
            <a:spLocks noChangeArrowheads="1"/>
          </p:cNvSpPr>
          <p:nvPr/>
        </p:nvSpPr>
        <p:spPr bwMode="auto">
          <a:xfrm>
            <a:off x="822325" y="1646238"/>
            <a:ext cx="50323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?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27653" name="Text 4"/>
          <p:cNvSpPr txBox="1">
            <a:spLocks noChangeArrowheads="1"/>
          </p:cNvSpPr>
          <p:nvPr/>
        </p:nvSpPr>
        <p:spPr bwMode="auto">
          <a:xfrm>
            <a:off x="1463675" y="1573213"/>
            <a:ext cx="4175125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È vero che nei tecnici si fa tanto laboratorio? Da quando?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27654" name="Text 5"/>
          <p:cNvSpPr txBox="1">
            <a:spLocks noChangeArrowheads="1"/>
          </p:cNvSpPr>
          <p:nvPr/>
        </p:nvSpPr>
        <p:spPr bwMode="auto">
          <a:xfrm>
            <a:off x="822325" y="2378075"/>
            <a:ext cx="4816475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Sì: con la riforma in atto, l’attività di laboratorio, in particolare in alcuni indirizzi, è presente sin dalla classe prima.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27655" name="Shape 6"/>
          <p:cNvSpPr>
            <a:spLocks noChangeArrowheads="1"/>
          </p:cNvSpPr>
          <p:nvPr/>
        </p:nvSpPr>
        <p:spPr bwMode="auto">
          <a:xfrm>
            <a:off x="6278563" y="1417638"/>
            <a:ext cx="5364162" cy="2147887"/>
          </a:xfrm>
          <a:prstGeom prst="roundRect">
            <a:avLst>
              <a:gd name="adj" fmla="val 5106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656" name="Shape 7"/>
          <p:cNvSpPr>
            <a:spLocks noChangeArrowheads="1"/>
          </p:cNvSpPr>
          <p:nvPr/>
        </p:nvSpPr>
        <p:spPr bwMode="auto">
          <a:xfrm>
            <a:off x="6553200" y="1646238"/>
            <a:ext cx="503238" cy="503237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657" name="Text 8"/>
          <p:cNvSpPr txBox="1">
            <a:spLocks noChangeArrowheads="1"/>
          </p:cNvSpPr>
          <p:nvPr/>
        </p:nvSpPr>
        <p:spPr bwMode="auto">
          <a:xfrm>
            <a:off x="6553200" y="1646238"/>
            <a:ext cx="50323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?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27658" name="Text 9"/>
          <p:cNvSpPr txBox="1">
            <a:spLocks noChangeArrowheads="1"/>
          </p:cNvSpPr>
          <p:nvPr/>
        </p:nvSpPr>
        <p:spPr bwMode="auto">
          <a:xfrm>
            <a:off x="7192963" y="1573213"/>
            <a:ext cx="4175125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Si studia di più in un tecnico o in un Liceo?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27659" name="Text 10"/>
          <p:cNvSpPr txBox="1">
            <a:spLocks noChangeArrowheads="1"/>
          </p:cNvSpPr>
          <p:nvPr/>
        </p:nvSpPr>
        <p:spPr bwMode="auto">
          <a:xfrm>
            <a:off x="6553200" y="2378075"/>
            <a:ext cx="4814888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È difficile dare un’unica risposta: dipende dal proprio metodo di studio, da come vengono affrontate le singole discipline e da quante sono.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27660" name="Shape 11"/>
          <p:cNvSpPr>
            <a:spLocks noChangeArrowheads="1"/>
          </p:cNvSpPr>
          <p:nvPr/>
        </p:nvSpPr>
        <p:spPr bwMode="auto">
          <a:xfrm>
            <a:off x="549275" y="3794125"/>
            <a:ext cx="11093450" cy="1417638"/>
          </a:xfrm>
          <a:prstGeom prst="roundRect">
            <a:avLst>
              <a:gd name="adj" fmla="val 7741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661" name="Text 12"/>
          <p:cNvSpPr txBox="1">
            <a:spLocks noChangeArrowheads="1"/>
          </p:cNvSpPr>
          <p:nvPr/>
        </p:nvSpPr>
        <p:spPr bwMode="auto">
          <a:xfrm>
            <a:off x="868363" y="3932238"/>
            <a:ext cx="104552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600" b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Un esempio. </a:t>
            </a: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Se la mia passione è l’informatica, posso trovare questa materia sia al Liceo scientifico delle scienze applicate sia al tecnico a indirizzo informatico. Quale sarà migliore per me? Quello in cui l’informatica si studia nel modo più adatto ai miei interessi e al mio modo di affrontarli.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27662" name="Shape 13"/>
          <p:cNvSpPr>
            <a:spLocks noChangeArrowheads="1"/>
          </p:cNvSpPr>
          <p:nvPr/>
        </p:nvSpPr>
        <p:spPr bwMode="auto">
          <a:xfrm>
            <a:off x="549275" y="5440363"/>
            <a:ext cx="11093450" cy="731837"/>
          </a:xfrm>
          <a:prstGeom prst="roundRect">
            <a:avLst>
              <a:gd name="adj" fmla="val 15000"/>
            </a:avLst>
          </a:prstGeom>
          <a:solidFill>
            <a:srgbClr val="14284B"/>
          </a:solidFill>
          <a:ln w="12700">
            <a:solidFill>
              <a:srgbClr val="14284B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663" name="Text 14"/>
          <p:cNvSpPr txBox="1">
            <a:spLocks noChangeArrowheads="1"/>
          </p:cNvSpPr>
          <p:nvPr/>
        </p:nvSpPr>
        <p:spPr bwMode="auto">
          <a:xfrm>
            <a:off x="868363" y="5440363"/>
            <a:ext cx="10455275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Per questo è fondamentale informarsi, partecipare agli open day e capire le differenze.</a:t>
            </a:r>
            <a:endParaRPr lang="en-US">
              <a:latin typeface="Calibri" pitchFamily="34" charset="0"/>
            </a:endParaRPr>
          </a:p>
        </p:txBody>
      </p:sp>
      <p:sp>
        <p:nvSpPr>
          <p:cNvPr id="27664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8BA4FA-4CAA-4A29-87FB-69952068D8DE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hape 0"/>
          <p:cNvSpPr>
            <a:spLocks noChangeArrowheads="1"/>
          </p:cNvSpPr>
          <p:nvPr/>
        </p:nvSpPr>
        <p:spPr bwMode="auto">
          <a:xfrm>
            <a:off x="7864475" y="1143000"/>
            <a:ext cx="4572000" cy="4572000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9698" name="Shape 1"/>
          <p:cNvSpPr>
            <a:spLocks noChangeArrowheads="1"/>
          </p:cNvSpPr>
          <p:nvPr/>
        </p:nvSpPr>
        <p:spPr bwMode="auto">
          <a:xfrm>
            <a:off x="8732838" y="2011363"/>
            <a:ext cx="2833687" cy="28352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29699" name="Image 0" descr="/tmp/claude-0/-home-claude/0ce2d2c9-64ca-5f1c-9fe1-2b16a2f1f634/scratchpad/ppt/img/lic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18638" y="2573338"/>
            <a:ext cx="1462087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0"/>
          <p:cNvSpPr>
            <a:spLocks noGrp="1"/>
          </p:cNvSpPr>
          <p:nvPr>
            <p:ph type="title" idx="100"/>
          </p:nvPr>
        </p:nvSpPr>
        <p:spPr bwMode="auto">
          <a:xfrm>
            <a:off x="731838" y="2378075"/>
            <a:ext cx="6948487" cy="1279525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Licei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Identità dei Licei</a:t>
            </a:r>
          </a:p>
        </p:txBody>
      </p:sp>
      <p:sp>
        <p:nvSpPr>
          <p:cNvPr id="31746" name="Shape 1"/>
          <p:cNvSpPr>
            <a:spLocks noChangeArrowheads="1"/>
          </p:cNvSpPr>
          <p:nvPr/>
        </p:nvSpPr>
        <p:spPr bwMode="auto">
          <a:xfrm>
            <a:off x="549275" y="1463675"/>
            <a:ext cx="2566988" cy="3930650"/>
          </a:xfrm>
          <a:prstGeom prst="roundRect">
            <a:avLst>
              <a:gd name="adj" fmla="val 4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1747" name="Shape 2"/>
          <p:cNvSpPr>
            <a:spLocks noChangeArrowheads="1"/>
          </p:cNvSpPr>
          <p:nvPr/>
        </p:nvSpPr>
        <p:spPr bwMode="auto">
          <a:xfrm>
            <a:off x="822325" y="1736725"/>
            <a:ext cx="549275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1748" name="Text 3"/>
          <p:cNvSpPr txBox="1">
            <a:spLocks noChangeArrowheads="1"/>
          </p:cNvSpPr>
          <p:nvPr/>
        </p:nvSpPr>
        <p:spPr bwMode="auto">
          <a:xfrm>
            <a:off x="822325" y="1736725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en-US">
              <a:latin typeface="Calibri" pitchFamily="34" charset="0"/>
            </a:endParaRPr>
          </a:p>
        </p:txBody>
      </p:sp>
      <p:sp>
        <p:nvSpPr>
          <p:cNvPr id="31749" name="Text 4"/>
          <p:cNvSpPr txBox="1">
            <a:spLocks noChangeArrowheads="1"/>
          </p:cNvSpPr>
          <p:nvPr/>
        </p:nvSpPr>
        <p:spPr bwMode="auto">
          <a:xfrm>
            <a:off x="822325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Cosa forniscono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31750" name="Text 5"/>
          <p:cNvSpPr txBox="1">
            <a:spLocks noChangeArrowheads="1"/>
          </p:cNvSpPr>
          <p:nvPr/>
        </p:nvSpPr>
        <p:spPr bwMode="auto">
          <a:xfrm>
            <a:off x="822325" y="3063875"/>
            <a:ext cx="20193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Strumenti culturali e metodologici per una comprensione approfondita della realtà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1751" name="Shape 6"/>
          <p:cNvSpPr>
            <a:spLocks noChangeArrowheads="1"/>
          </p:cNvSpPr>
          <p:nvPr/>
        </p:nvSpPr>
        <p:spPr bwMode="auto">
          <a:xfrm>
            <a:off x="3390900" y="1463675"/>
            <a:ext cx="2568575" cy="3930650"/>
          </a:xfrm>
          <a:prstGeom prst="roundRect">
            <a:avLst>
              <a:gd name="adj" fmla="val 4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1752" name="Shape 7"/>
          <p:cNvSpPr>
            <a:spLocks noChangeArrowheads="1"/>
          </p:cNvSpPr>
          <p:nvPr/>
        </p:nvSpPr>
        <p:spPr bwMode="auto">
          <a:xfrm>
            <a:off x="3665538" y="1736725"/>
            <a:ext cx="547687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1753" name="Text 8"/>
          <p:cNvSpPr txBox="1">
            <a:spLocks noChangeArrowheads="1"/>
          </p:cNvSpPr>
          <p:nvPr/>
        </p:nvSpPr>
        <p:spPr bwMode="auto">
          <a:xfrm>
            <a:off x="3665538" y="1736725"/>
            <a:ext cx="5476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>
              <a:latin typeface="Calibri" pitchFamily="34" charset="0"/>
            </a:endParaRPr>
          </a:p>
        </p:txBody>
      </p:sp>
      <p:sp>
        <p:nvSpPr>
          <p:cNvPr id="31754" name="Text 9"/>
          <p:cNvSpPr txBox="1">
            <a:spLocks noChangeArrowheads="1"/>
          </p:cNvSpPr>
          <p:nvPr/>
        </p:nvSpPr>
        <p:spPr bwMode="auto">
          <a:xfrm>
            <a:off x="3665538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Come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31755" name="Text 10"/>
          <p:cNvSpPr txBox="1">
            <a:spLocks noChangeArrowheads="1"/>
          </p:cNvSpPr>
          <p:nvPr/>
        </p:nvSpPr>
        <p:spPr bwMode="auto">
          <a:xfrm>
            <a:off x="3665538" y="3063875"/>
            <a:ext cx="20193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Valorizzando gli elementi logici e di contenuto propri delle diverse discipline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1756" name="Shape 11"/>
          <p:cNvSpPr>
            <a:spLocks noChangeArrowheads="1"/>
          </p:cNvSpPr>
          <p:nvPr/>
        </p:nvSpPr>
        <p:spPr bwMode="auto">
          <a:xfrm>
            <a:off x="6232525" y="1463675"/>
            <a:ext cx="2568575" cy="3930650"/>
          </a:xfrm>
          <a:prstGeom prst="roundRect">
            <a:avLst>
              <a:gd name="adj" fmla="val 4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1757" name="Shape 12"/>
          <p:cNvSpPr>
            <a:spLocks noChangeArrowheads="1"/>
          </p:cNvSpPr>
          <p:nvPr/>
        </p:nvSpPr>
        <p:spPr bwMode="auto">
          <a:xfrm>
            <a:off x="6507163" y="1736725"/>
            <a:ext cx="549275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1758" name="Text 13"/>
          <p:cNvSpPr txBox="1">
            <a:spLocks noChangeArrowheads="1"/>
          </p:cNvSpPr>
          <p:nvPr/>
        </p:nvSpPr>
        <p:spPr bwMode="auto">
          <a:xfrm>
            <a:off x="6507163" y="1736725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en-US">
              <a:latin typeface="Calibri" pitchFamily="34" charset="0"/>
            </a:endParaRPr>
          </a:p>
        </p:txBody>
      </p:sp>
      <p:sp>
        <p:nvSpPr>
          <p:cNvPr id="31759" name="Text 14"/>
          <p:cNvSpPr txBox="1">
            <a:spLocks noChangeArrowheads="1"/>
          </p:cNvSpPr>
          <p:nvPr/>
        </p:nvSpPr>
        <p:spPr bwMode="auto">
          <a:xfrm>
            <a:off x="6507163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Per quale fine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31760" name="Text 15"/>
          <p:cNvSpPr txBox="1">
            <a:spLocks noChangeArrowheads="1"/>
          </p:cNvSpPr>
          <p:nvPr/>
        </p:nvSpPr>
        <p:spPr bwMode="auto">
          <a:xfrm>
            <a:off x="6507163" y="3063875"/>
            <a:ext cx="20193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Porsi, con atteggiamento razionale, creativo, progettuale e critico, di fronte a situazioni, fenomeni e problemi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1761" name="Shape 16"/>
          <p:cNvSpPr>
            <a:spLocks noChangeArrowheads="1"/>
          </p:cNvSpPr>
          <p:nvPr/>
        </p:nvSpPr>
        <p:spPr bwMode="auto">
          <a:xfrm>
            <a:off x="9075738" y="1463675"/>
            <a:ext cx="2566987" cy="3930650"/>
          </a:xfrm>
          <a:prstGeom prst="roundRect">
            <a:avLst>
              <a:gd name="adj" fmla="val 4273"/>
            </a:avLst>
          </a:prstGeom>
          <a:solidFill>
            <a:srgbClr val="14284B"/>
          </a:solidFill>
          <a:ln w="12700">
            <a:solidFill>
              <a:srgbClr val="14284B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1762" name="Shape 17"/>
          <p:cNvSpPr>
            <a:spLocks noChangeArrowheads="1"/>
          </p:cNvSpPr>
          <p:nvPr/>
        </p:nvSpPr>
        <p:spPr bwMode="auto">
          <a:xfrm>
            <a:off x="9348788" y="1736725"/>
            <a:ext cx="549275" cy="549275"/>
          </a:xfrm>
          <a:prstGeom prst="ellipse">
            <a:avLst/>
          </a:prstGeom>
          <a:solidFill>
            <a:srgbClr val="3B78C3"/>
          </a:solidFill>
          <a:ln w="12700">
            <a:solidFill>
              <a:srgbClr val="3B78C3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1763" name="Text 18"/>
          <p:cNvSpPr txBox="1">
            <a:spLocks noChangeArrowheads="1"/>
          </p:cNvSpPr>
          <p:nvPr/>
        </p:nvSpPr>
        <p:spPr bwMode="auto">
          <a:xfrm>
            <a:off x="9348788" y="1736725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4</a:t>
            </a:r>
            <a:endParaRPr lang="en-US">
              <a:latin typeface="Calibri" pitchFamily="34" charset="0"/>
            </a:endParaRPr>
          </a:p>
        </p:txBody>
      </p:sp>
      <p:sp>
        <p:nvSpPr>
          <p:cNvPr id="31764" name="Text 19"/>
          <p:cNvSpPr txBox="1">
            <a:spLocks noChangeArrowheads="1"/>
          </p:cNvSpPr>
          <p:nvPr/>
        </p:nvSpPr>
        <p:spPr bwMode="auto">
          <a:xfrm>
            <a:off x="9348788" y="2514600"/>
            <a:ext cx="201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9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Per continuare</a:t>
            </a:r>
            <a:endParaRPr lang="en-US" sz="1900">
              <a:latin typeface="Calibri" pitchFamily="34" charset="0"/>
            </a:endParaRPr>
          </a:p>
        </p:txBody>
      </p:sp>
      <p:sp>
        <p:nvSpPr>
          <p:cNvPr id="31765" name="Text 20"/>
          <p:cNvSpPr txBox="1">
            <a:spLocks noChangeArrowheads="1"/>
          </p:cNvSpPr>
          <p:nvPr/>
        </p:nvSpPr>
        <p:spPr bwMode="auto">
          <a:xfrm>
            <a:off x="9348788" y="3063875"/>
            <a:ext cx="2019300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Proseguimento degli studi (università, I.T.S.)</a:t>
            </a:r>
            <a:endParaRPr lang="en-US" sz="1700">
              <a:latin typeface="Calibri" pitchFamily="34" charset="0"/>
            </a:endParaRPr>
          </a:p>
          <a:p>
            <a:pPr marL="228600" indent="-228600">
              <a:spcAft>
                <a:spcPts val="800"/>
              </a:spcAft>
              <a:buSzPct val="100000"/>
              <a:buFontTx/>
              <a:buChar char="•"/>
            </a:pPr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Inserimento nel mondo del lavoro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1766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782F87-0588-43BF-A8E2-41EC56BBC840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Identità dei Licei</a:t>
            </a:r>
          </a:p>
        </p:txBody>
      </p:sp>
      <p:sp>
        <p:nvSpPr>
          <p:cNvPr id="33794" name="Text 1"/>
          <p:cNvSpPr txBox="1">
            <a:spLocks noChangeArrowheads="1"/>
          </p:cNvSpPr>
          <p:nvPr/>
        </p:nvSpPr>
        <p:spPr bwMode="auto">
          <a:xfrm>
            <a:off x="549275" y="1235075"/>
            <a:ext cx="1109345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Rispetto ai Licei tecnologici e ai Licei professionali</a:t>
            </a:r>
            <a:endParaRPr lang="en-US">
              <a:latin typeface="Calibri" pitchFamily="34" charset="0"/>
            </a:endParaRPr>
          </a:p>
        </p:txBody>
      </p:sp>
      <p:sp>
        <p:nvSpPr>
          <p:cNvPr id="33795" name="Shape 2"/>
          <p:cNvSpPr>
            <a:spLocks noChangeArrowheads="1"/>
          </p:cNvSpPr>
          <p:nvPr/>
        </p:nvSpPr>
        <p:spPr bwMode="auto">
          <a:xfrm>
            <a:off x="549275" y="1874838"/>
            <a:ext cx="547688" cy="547687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3796" name="Text 3"/>
          <p:cNvSpPr txBox="1">
            <a:spLocks noChangeArrowheads="1"/>
          </p:cNvSpPr>
          <p:nvPr/>
        </p:nvSpPr>
        <p:spPr bwMode="auto">
          <a:xfrm>
            <a:off x="549275" y="1874838"/>
            <a:ext cx="54768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en-US">
              <a:latin typeface="Calibri" pitchFamily="34" charset="0"/>
            </a:endParaRPr>
          </a:p>
        </p:txBody>
      </p:sp>
      <p:sp>
        <p:nvSpPr>
          <p:cNvPr id="33797" name="Text 4"/>
          <p:cNvSpPr txBox="1">
            <a:spLocks noChangeArrowheads="1"/>
          </p:cNvSpPr>
          <p:nvPr/>
        </p:nvSpPr>
        <p:spPr bwMode="auto">
          <a:xfrm>
            <a:off x="1371600" y="1828800"/>
            <a:ext cx="10271125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Valorizzazione di tutti gli aspetti del lavoro scolastico: studio sistematico e critico, pratica dei metodi di indagine delle diverse discipline, cura dell’espressione nelle diverse situazioni comunicative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3798" name="Shape 5"/>
          <p:cNvSpPr>
            <a:spLocks noChangeArrowheads="1"/>
          </p:cNvSpPr>
          <p:nvPr/>
        </p:nvSpPr>
        <p:spPr bwMode="auto">
          <a:xfrm>
            <a:off x="549275" y="2862263"/>
            <a:ext cx="547688" cy="547687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3799" name="Text 6"/>
          <p:cNvSpPr txBox="1">
            <a:spLocks noChangeArrowheads="1"/>
          </p:cNvSpPr>
          <p:nvPr/>
        </p:nvSpPr>
        <p:spPr bwMode="auto">
          <a:xfrm>
            <a:off x="549275" y="2862263"/>
            <a:ext cx="547688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>
              <a:latin typeface="Calibri" pitchFamily="34" charset="0"/>
            </a:endParaRPr>
          </a:p>
        </p:txBody>
      </p:sp>
      <p:sp>
        <p:nvSpPr>
          <p:cNvPr id="33800" name="Text 7"/>
          <p:cNvSpPr txBox="1">
            <a:spLocks noChangeArrowheads="1"/>
          </p:cNvSpPr>
          <p:nvPr/>
        </p:nvSpPr>
        <p:spPr bwMode="auto">
          <a:xfrm>
            <a:off x="1371600" y="2816225"/>
            <a:ext cx="10271125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Attenzione allo sviluppo dell’autonomia nelle diverse aree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3801" name="Shape 8"/>
          <p:cNvSpPr>
            <a:spLocks noChangeArrowheads="1"/>
          </p:cNvSpPr>
          <p:nvPr/>
        </p:nvSpPr>
        <p:spPr bwMode="auto">
          <a:xfrm>
            <a:off x="549275" y="3849688"/>
            <a:ext cx="547688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3802" name="Text 9"/>
          <p:cNvSpPr txBox="1">
            <a:spLocks noChangeArrowheads="1"/>
          </p:cNvSpPr>
          <p:nvPr/>
        </p:nvSpPr>
        <p:spPr bwMode="auto">
          <a:xfrm>
            <a:off x="549275" y="3849688"/>
            <a:ext cx="5476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en-US">
              <a:latin typeface="Calibri" pitchFamily="34" charset="0"/>
            </a:endParaRPr>
          </a:p>
        </p:txBody>
      </p:sp>
      <p:sp>
        <p:nvSpPr>
          <p:cNvPr id="33803" name="Text 10"/>
          <p:cNvSpPr txBox="1">
            <a:spLocks noChangeArrowheads="1"/>
          </p:cNvSpPr>
          <p:nvPr/>
        </p:nvSpPr>
        <p:spPr bwMode="auto">
          <a:xfrm>
            <a:off x="1371600" y="3803650"/>
            <a:ext cx="10271125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Esercizio della lettura di testi diversi per forma, contenuto e complessità, e pratica dell’argomentazione e del confronto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3804" name="Shape 11"/>
          <p:cNvSpPr>
            <a:spLocks noChangeArrowheads="1"/>
          </p:cNvSpPr>
          <p:nvPr/>
        </p:nvSpPr>
        <p:spPr bwMode="auto">
          <a:xfrm>
            <a:off x="549275" y="5029200"/>
            <a:ext cx="11093450" cy="1006475"/>
          </a:xfrm>
          <a:prstGeom prst="roundRect">
            <a:avLst>
              <a:gd name="adj" fmla="val 10907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3805" name="Text 12"/>
          <p:cNvSpPr txBox="1">
            <a:spLocks noChangeArrowheads="1"/>
          </p:cNvSpPr>
          <p:nvPr/>
        </p:nvSpPr>
        <p:spPr bwMode="auto">
          <a:xfrm>
            <a:off x="868363" y="5138738"/>
            <a:ext cx="104552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i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Il percorso forma uno studente con capacità critiche: saprà analizzare le situazioni, anche complesse, e individuare le soluzioni più adatte, grazie a una preparazione culturale ampia e approfondita.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3806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2F6A0B-1723-4A32-9783-D17F2C684D4E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Domande chiave · Licei</a:t>
            </a:r>
          </a:p>
        </p:txBody>
      </p:sp>
      <p:sp>
        <p:nvSpPr>
          <p:cNvPr id="35842" name="Shape 1"/>
          <p:cNvSpPr>
            <a:spLocks noChangeArrowheads="1"/>
          </p:cNvSpPr>
          <p:nvPr/>
        </p:nvSpPr>
        <p:spPr bwMode="auto">
          <a:xfrm>
            <a:off x="549275" y="1417638"/>
            <a:ext cx="5386388" cy="3657600"/>
          </a:xfrm>
          <a:prstGeom prst="roundRect">
            <a:avLst>
              <a:gd name="adj" fmla="val 3000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5843" name="Shape 2"/>
          <p:cNvSpPr>
            <a:spLocks noChangeArrowheads="1"/>
          </p:cNvSpPr>
          <p:nvPr/>
        </p:nvSpPr>
        <p:spPr bwMode="auto">
          <a:xfrm>
            <a:off x="822325" y="1646238"/>
            <a:ext cx="503238" cy="503237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5844" name="Text 3"/>
          <p:cNvSpPr txBox="1">
            <a:spLocks noChangeArrowheads="1"/>
          </p:cNvSpPr>
          <p:nvPr/>
        </p:nvSpPr>
        <p:spPr bwMode="auto">
          <a:xfrm>
            <a:off x="822325" y="1646238"/>
            <a:ext cx="50323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?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35845" name="Text 4"/>
          <p:cNvSpPr txBox="1">
            <a:spLocks noChangeArrowheads="1"/>
          </p:cNvSpPr>
          <p:nvPr/>
        </p:nvSpPr>
        <p:spPr bwMode="auto">
          <a:xfrm>
            <a:off x="1463675" y="1600200"/>
            <a:ext cx="41973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Perché al Liceo studio materie diverse dall’indirizzo?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5846" name="Text 5"/>
          <p:cNvSpPr txBox="1">
            <a:spLocks noChangeArrowheads="1"/>
          </p:cNvSpPr>
          <p:nvPr/>
        </p:nvSpPr>
        <p:spPr bwMode="auto">
          <a:xfrm>
            <a:off x="822325" y="2697163"/>
            <a:ext cx="4838700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600"/>
              </a:spcAft>
            </a:pPr>
            <a:r>
              <a:rPr lang="en-US" sz="1700" i="1">
                <a:solidFill>
                  <a:srgbClr val="5B6B7F"/>
                </a:solidFill>
                <a:latin typeface="Calibri" pitchFamily="34" charset="0"/>
                <a:cs typeface="Calibri" pitchFamily="34" charset="0"/>
              </a:rPr>
              <a:t>Ad esempio, perché all’artistico si studia chimica e allo scientifico storia dell’arte?</a:t>
            </a:r>
            <a:endParaRPr lang="en-US" sz="1700">
              <a:latin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8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1700">
              <a:latin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Ogni Liceo ha materie caratterizzanti (al linguistico le lingue, allo scientifico matematica, fisica e scienze, al classico greco). È però fondamentale integrare i saperi e collegare le diverse aree della conoscenza, per sviluppare lo spirito critico.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5847" name="Shape 6"/>
          <p:cNvSpPr>
            <a:spLocks noChangeArrowheads="1"/>
          </p:cNvSpPr>
          <p:nvPr/>
        </p:nvSpPr>
        <p:spPr bwMode="auto">
          <a:xfrm>
            <a:off x="6256338" y="1417638"/>
            <a:ext cx="5386387" cy="3657600"/>
          </a:xfrm>
          <a:prstGeom prst="roundRect">
            <a:avLst>
              <a:gd name="adj" fmla="val 3000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5848" name="Shape 7"/>
          <p:cNvSpPr>
            <a:spLocks noChangeArrowheads="1"/>
          </p:cNvSpPr>
          <p:nvPr/>
        </p:nvSpPr>
        <p:spPr bwMode="auto">
          <a:xfrm>
            <a:off x="6530975" y="1646238"/>
            <a:ext cx="501650" cy="503237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5849" name="Text 8"/>
          <p:cNvSpPr txBox="1">
            <a:spLocks noChangeArrowheads="1"/>
          </p:cNvSpPr>
          <p:nvPr/>
        </p:nvSpPr>
        <p:spPr bwMode="auto">
          <a:xfrm>
            <a:off x="6530975" y="1646238"/>
            <a:ext cx="5016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?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35850" name="Text 9"/>
          <p:cNvSpPr txBox="1">
            <a:spLocks noChangeArrowheads="1"/>
          </p:cNvSpPr>
          <p:nvPr/>
        </p:nvSpPr>
        <p:spPr bwMode="auto">
          <a:xfrm>
            <a:off x="7170738" y="1600200"/>
            <a:ext cx="41973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Al Liceo ci sono i laboratori?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5851" name="Text 10"/>
          <p:cNvSpPr txBox="1">
            <a:spLocks noChangeArrowheads="1"/>
          </p:cNvSpPr>
          <p:nvPr/>
        </p:nvSpPr>
        <p:spPr bwMode="auto">
          <a:xfrm>
            <a:off x="6530975" y="2697163"/>
            <a:ext cx="4837113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600"/>
              </a:spcAft>
            </a:pPr>
            <a:r>
              <a:rPr lang="en-US" sz="17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L’attività laboratoriale è utilizzata in tutti gli ordini di scuola. È utile partecipare agli open day per conoscere l’approccio di ciascuna scuola alla didattica laboratoriale.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5852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61B8F4-8C04-46CC-B7BD-99FE8BAEFA89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E in concreto? Il profilo in uscita</a:t>
            </a:r>
          </a:p>
        </p:txBody>
      </p:sp>
      <p:sp>
        <p:nvSpPr>
          <p:cNvPr id="37890" name="Text 1"/>
          <p:cNvSpPr txBox="1">
            <a:spLocks noChangeArrowheads="1"/>
          </p:cNvSpPr>
          <p:nvPr/>
        </p:nvSpPr>
        <p:spPr bwMode="auto">
          <a:xfrm>
            <a:off x="3109913" y="1001713"/>
            <a:ext cx="548640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en-US" sz="28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In generale</a:t>
            </a:r>
            <a:endParaRPr lang="en-US" sz="2800">
              <a:latin typeface="Calibri" pitchFamily="34" charset="0"/>
            </a:endParaRPr>
          </a:p>
        </p:txBody>
      </p:sp>
      <p:sp>
        <p:nvSpPr>
          <p:cNvPr id="37891" name="Shape 2"/>
          <p:cNvSpPr>
            <a:spLocks noChangeArrowheads="1"/>
          </p:cNvSpPr>
          <p:nvPr/>
        </p:nvSpPr>
        <p:spPr bwMode="auto">
          <a:xfrm>
            <a:off x="549275" y="1828800"/>
            <a:ext cx="3484563" cy="4206875"/>
          </a:xfrm>
          <a:prstGeom prst="roundRect">
            <a:avLst>
              <a:gd name="adj" fmla="val 3148"/>
            </a:avLst>
          </a:prstGeom>
          <a:solidFill>
            <a:srgbClr val="14284B"/>
          </a:solidFill>
          <a:ln w="12700">
            <a:solidFill>
              <a:srgbClr val="14284B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7892" name="Text 3"/>
          <p:cNvSpPr txBox="1">
            <a:spLocks noChangeArrowheads="1"/>
          </p:cNvSpPr>
          <p:nvPr/>
        </p:nvSpPr>
        <p:spPr bwMode="auto">
          <a:xfrm>
            <a:off x="868363" y="2103438"/>
            <a:ext cx="2844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1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Liceo</a:t>
            </a:r>
            <a:endParaRPr lang="en-US" sz="2100">
              <a:latin typeface="Calibri" pitchFamily="34" charset="0"/>
            </a:endParaRPr>
          </a:p>
        </p:txBody>
      </p:sp>
      <p:sp>
        <p:nvSpPr>
          <p:cNvPr id="37893" name="Text 4"/>
          <p:cNvSpPr txBox="1">
            <a:spLocks noChangeArrowheads="1"/>
          </p:cNvSpPr>
          <p:nvPr/>
        </p:nvSpPr>
        <p:spPr bwMode="auto">
          <a:xfrm>
            <a:off x="868363" y="2743200"/>
            <a:ext cx="28448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Prepara una figura che, in relazione agli aspetti specifici di una futura professione, analizza problemi, situazioni e fenomeni e propone soluzioni, interpretazioni e spiegazioni.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7894" name="Shape 5"/>
          <p:cNvSpPr>
            <a:spLocks noChangeArrowheads="1"/>
          </p:cNvSpPr>
          <p:nvPr/>
        </p:nvSpPr>
        <p:spPr bwMode="auto">
          <a:xfrm>
            <a:off x="4352925" y="1828800"/>
            <a:ext cx="3484563" cy="4206875"/>
          </a:xfrm>
          <a:prstGeom prst="roundRect">
            <a:avLst>
              <a:gd name="adj" fmla="val 3148"/>
            </a:avLst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7895" name="Text 6"/>
          <p:cNvSpPr txBox="1">
            <a:spLocks noChangeArrowheads="1"/>
          </p:cNvSpPr>
          <p:nvPr/>
        </p:nvSpPr>
        <p:spPr bwMode="auto">
          <a:xfrm>
            <a:off x="4673600" y="2103438"/>
            <a:ext cx="2844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1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Liceo tecnologico</a:t>
            </a:r>
            <a:endParaRPr lang="en-US" sz="2100">
              <a:latin typeface="Calibri" pitchFamily="34" charset="0"/>
            </a:endParaRPr>
          </a:p>
        </p:txBody>
      </p:sp>
      <p:sp>
        <p:nvSpPr>
          <p:cNvPr id="37896" name="Text 7"/>
          <p:cNvSpPr txBox="1">
            <a:spLocks noChangeArrowheads="1"/>
          </p:cNvSpPr>
          <p:nvPr/>
        </p:nvSpPr>
        <p:spPr bwMode="auto">
          <a:xfrm>
            <a:off x="4673600" y="2743200"/>
            <a:ext cx="28448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Prepara una figura che progetta, organizza sul piano operativo e gestisce (ad esempio) un reparto, un ufficio o una fase della produzione, migliorandone l’efficienza.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7897" name="Shape 8"/>
          <p:cNvSpPr>
            <a:spLocks noChangeArrowheads="1"/>
          </p:cNvSpPr>
          <p:nvPr/>
        </p:nvSpPr>
        <p:spPr bwMode="auto">
          <a:xfrm>
            <a:off x="8158163" y="1828800"/>
            <a:ext cx="3484562" cy="4206875"/>
          </a:xfrm>
          <a:prstGeom prst="roundRect">
            <a:avLst>
              <a:gd name="adj" fmla="val 3148"/>
            </a:avLst>
          </a:prstGeom>
          <a:solidFill>
            <a:srgbClr val="3B78C3"/>
          </a:solidFill>
          <a:ln w="12700">
            <a:solidFill>
              <a:srgbClr val="3B78C3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7898" name="Text 9"/>
          <p:cNvSpPr txBox="1">
            <a:spLocks noChangeArrowheads="1"/>
          </p:cNvSpPr>
          <p:nvPr/>
        </p:nvSpPr>
        <p:spPr bwMode="auto">
          <a:xfrm>
            <a:off x="8478838" y="2103438"/>
            <a:ext cx="28448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1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Liceo professionale</a:t>
            </a:r>
            <a:endParaRPr lang="en-US" sz="2100">
              <a:latin typeface="Calibri" pitchFamily="34" charset="0"/>
            </a:endParaRPr>
          </a:p>
        </p:txBody>
      </p:sp>
      <p:sp>
        <p:nvSpPr>
          <p:cNvPr id="37899" name="Text 10"/>
          <p:cNvSpPr txBox="1">
            <a:spLocks noChangeArrowheads="1"/>
          </p:cNvSpPr>
          <p:nvPr/>
        </p:nvSpPr>
        <p:spPr bwMode="auto">
          <a:xfrm>
            <a:off x="8478838" y="2743200"/>
            <a:ext cx="28448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Prepara una figura operativa, che esegue direttamente la produzione e gestisce l’attività, curandone la realizzazione a regola d’arte, con una buona formazione culturale di base.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37900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F94C68-1AEA-4E4F-91F0-A9FA5F7E012C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E in concreto? Il profilo in uscita</a:t>
            </a:r>
          </a:p>
        </p:txBody>
      </p:sp>
      <p:sp>
        <p:nvSpPr>
          <p:cNvPr id="39938" name="Text 1"/>
          <p:cNvSpPr txBox="1">
            <a:spLocks noChangeArrowheads="1"/>
          </p:cNvSpPr>
          <p:nvPr/>
        </p:nvSpPr>
        <p:spPr bwMode="auto">
          <a:xfrm>
            <a:off x="549275" y="1235075"/>
            <a:ext cx="11093450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600">
                <a:solidFill>
                  <a:srgbClr val="5B6B7F"/>
                </a:solidFill>
                <a:latin typeface="Calibri" pitchFamily="34" charset="0"/>
                <a:cs typeface="Calibri" pitchFamily="34" charset="0"/>
              </a:rPr>
              <a:t>Nello specifico, le differenze tra gli istituti sono molte – soprattutto tra il settore dei servizi e quello tecnologico-produttivo, riferiti ad ambiti di lavoro molto diversi: è difficile generalizzare senza banalizzare. In sintesi: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39939" name="Shape 2"/>
          <p:cNvSpPr>
            <a:spLocks noChangeArrowheads="1"/>
          </p:cNvSpPr>
          <p:nvPr/>
        </p:nvSpPr>
        <p:spPr bwMode="auto">
          <a:xfrm>
            <a:off x="549275" y="2193925"/>
            <a:ext cx="11093450" cy="1189038"/>
          </a:xfrm>
          <a:prstGeom prst="roundRect">
            <a:avLst>
              <a:gd name="adj" fmla="val 9231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40" name="Shape 3"/>
          <p:cNvSpPr>
            <a:spLocks noChangeArrowheads="1"/>
          </p:cNvSpPr>
          <p:nvPr/>
        </p:nvSpPr>
        <p:spPr bwMode="auto">
          <a:xfrm>
            <a:off x="822325" y="2514600"/>
            <a:ext cx="549275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41" name="Text 4"/>
          <p:cNvSpPr txBox="1">
            <a:spLocks noChangeArrowheads="1"/>
          </p:cNvSpPr>
          <p:nvPr/>
        </p:nvSpPr>
        <p:spPr bwMode="auto">
          <a:xfrm>
            <a:off x="822325" y="2514600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en-US">
              <a:latin typeface="Calibri" pitchFamily="34" charset="0"/>
            </a:endParaRPr>
          </a:p>
        </p:txBody>
      </p:sp>
      <p:sp>
        <p:nvSpPr>
          <p:cNvPr id="39942" name="Text 5"/>
          <p:cNvSpPr txBox="1">
            <a:spLocks noChangeArrowheads="1"/>
          </p:cNvSpPr>
          <p:nvPr/>
        </p:nvSpPr>
        <p:spPr bwMode="auto">
          <a:xfrm>
            <a:off x="1646238" y="2332038"/>
            <a:ext cx="2743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Gli open day</a:t>
            </a:r>
            <a:endParaRPr lang="en-US">
              <a:latin typeface="Calibri" pitchFamily="34" charset="0"/>
            </a:endParaRPr>
          </a:p>
        </p:txBody>
      </p:sp>
      <p:sp>
        <p:nvSpPr>
          <p:cNvPr id="39943" name="Text 6"/>
          <p:cNvSpPr txBox="1">
            <a:spLocks noChangeArrowheads="1"/>
          </p:cNvSpPr>
          <p:nvPr/>
        </p:nvSpPr>
        <p:spPr bwMode="auto">
          <a:xfrm>
            <a:off x="4479925" y="2286000"/>
            <a:ext cx="68881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5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Le caratteristiche dei singoli profili (quali interessi soddisfano, a quali attività preparano) vengono illustrate negli open day delle scuole secondarie di secondo grado.</a:t>
            </a:r>
            <a:endParaRPr lang="en-US" sz="1500">
              <a:latin typeface="Calibri" pitchFamily="34" charset="0"/>
            </a:endParaRPr>
          </a:p>
        </p:txBody>
      </p:sp>
      <p:sp>
        <p:nvSpPr>
          <p:cNvPr id="39944" name="Shape 7"/>
          <p:cNvSpPr>
            <a:spLocks noChangeArrowheads="1"/>
          </p:cNvSpPr>
          <p:nvPr/>
        </p:nvSpPr>
        <p:spPr bwMode="auto">
          <a:xfrm>
            <a:off x="549275" y="3521075"/>
            <a:ext cx="11093450" cy="1187450"/>
          </a:xfrm>
          <a:prstGeom prst="roundRect">
            <a:avLst>
              <a:gd name="adj" fmla="val 9231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45" name="Shape 8"/>
          <p:cNvSpPr>
            <a:spLocks noChangeArrowheads="1"/>
          </p:cNvSpPr>
          <p:nvPr/>
        </p:nvSpPr>
        <p:spPr bwMode="auto">
          <a:xfrm>
            <a:off x="822325" y="3840163"/>
            <a:ext cx="549275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46" name="Text 9"/>
          <p:cNvSpPr txBox="1">
            <a:spLocks noChangeArrowheads="1"/>
          </p:cNvSpPr>
          <p:nvPr/>
        </p:nvSpPr>
        <p:spPr bwMode="auto">
          <a:xfrm>
            <a:off x="822325" y="3840163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>
              <a:latin typeface="Calibri" pitchFamily="34" charset="0"/>
            </a:endParaRPr>
          </a:p>
        </p:txBody>
      </p:sp>
      <p:sp>
        <p:nvSpPr>
          <p:cNvPr id="39947" name="Text 10"/>
          <p:cNvSpPr txBox="1">
            <a:spLocks noChangeArrowheads="1"/>
          </p:cNvSpPr>
          <p:nvPr/>
        </p:nvSpPr>
        <p:spPr bwMode="auto">
          <a:xfrm>
            <a:off x="1646238" y="3657600"/>
            <a:ext cx="2743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Il ruolo della scuola media</a:t>
            </a:r>
            <a:endParaRPr lang="en-US">
              <a:latin typeface="Calibri" pitchFamily="34" charset="0"/>
            </a:endParaRPr>
          </a:p>
        </p:txBody>
      </p:sp>
      <p:sp>
        <p:nvSpPr>
          <p:cNvPr id="39948" name="Text 11"/>
          <p:cNvSpPr txBox="1">
            <a:spLocks noChangeArrowheads="1"/>
          </p:cNvSpPr>
          <p:nvPr/>
        </p:nvSpPr>
        <p:spPr bwMode="auto">
          <a:xfrm>
            <a:off x="4479925" y="3611563"/>
            <a:ext cx="68881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5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È fondamentale che i ragazzi siano guidati dalle scuole del primo ciclo a riflettere su sé stessi: da quali attività mi sento attratto? Come mi immagino da grande? Sono disposto a impegnarmi per questo interesse?</a:t>
            </a:r>
            <a:endParaRPr lang="en-US" sz="1500">
              <a:latin typeface="Calibri" pitchFamily="34" charset="0"/>
            </a:endParaRPr>
          </a:p>
        </p:txBody>
      </p:sp>
      <p:sp>
        <p:nvSpPr>
          <p:cNvPr id="39949" name="Shape 12"/>
          <p:cNvSpPr>
            <a:spLocks noChangeArrowheads="1"/>
          </p:cNvSpPr>
          <p:nvPr/>
        </p:nvSpPr>
        <p:spPr bwMode="auto">
          <a:xfrm>
            <a:off x="549275" y="4846638"/>
            <a:ext cx="11093450" cy="1189037"/>
          </a:xfrm>
          <a:prstGeom prst="roundRect">
            <a:avLst>
              <a:gd name="adj" fmla="val 9231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50" name="Shape 13"/>
          <p:cNvSpPr>
            <a:spLocks noChangeArrowheads="1"/>
          </p:cNvSpPr>
          <p:nvPr/>
        </p:nvSpPr>
        <p:spPr bwMode="auto">
          <a:xfrm>
            <a:off x="822325" y="5165725"/>
            <a:ext cx="549275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9951" name="Text 14"/>
          <p:cNvSpPr txBox="1">
            <a:spLocks noChangeArrowheads="1"/>
          </p:cNvSpPr>
          <p:nvPr/>
        </p:nvSpPr>
        <p:spPr bwMode="auto">
          <a:xfrm>
            <a:off x="822325" y="5165725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en-US">
              <a:latin typeface="Calibri" pitchFamily="34" charset="0"/>
            </a:endParaRPr>
          </a:p>
        </p:txBody>
      </p:sp>
      <p:sp>
        <p:nvSpPr>
          <p:cNvPr id="39952" name="Text 15"/>
          <p:cNvSpPr txBox="1">
            <a:spLocks noChangeArrowheads="1"/>
          </p:cNvSpPr>
          <p:nvPr/>
        </p:nvSpPr>
        <p:spPr bwMode="auto">
          <a:xfrm>
            <a:off x="1646238" y="4983163"/>
            <a:ext cx="2743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Una scelta che non chiude porte</a:t>
            </a:r>
            <a:endParaRPr lang="en-US">
              <a:latin typeface="Calibri" pitchFamily="34" charset="0"/>
            </a:endParaRPr>
          </a:p>
        </p:txBody>
      </p:sp>
      <p:sp>
        <p:nvSpPr>
          <p:cNvPr id="39953" name="Text 16"/>
          <p:cNvSpPr txBox="1">
            <a:spLocks noChangeArrowheads="1"/>
          </p:cNvSpPr>
          <p:nvPr/>
        </p:nvSpPr>
        <p:spPr bwMode="auto">
          <a:xfrm>
            <a:off x="4479925" y="4937125"/>
            <a:ext cx="68881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5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Gli obiettivi possono cambiare nel tempo: una buona preparazione, frutto di una scelta adatta alle proprie attitudini, permette di rimettersi in gioco. Tutte le scuole, se frequentate con impegno, preparano a continuare gli studi.</a:t>
            </a:r>
            <a:endParaRPr lang="en-US" sz="1500">
              <a:latin typeface="Calibri" pitchFamily="34" charset="0"/>
            </a:endParaRPr>
          </a:p>
        </p:txBody>
      </p:sp>
      <p:sp>
        <p:nvSpPr>
          <p:cNvPr id="39954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39CAC0D-7157-4476-9C90-D71EA91D66B3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E in concreto? Il profilo in entrata</a:t>
            </a:r>
          </a:p>
        </p:txBody>
      </p:sp>
      <p:sp>
        <p:nvSpPr>
          <p:cNvPr id="41986" name="Text 1"/>
          <p:cNvSpPr txBox="1">
            <a:spLocks noChangeArrowheads="1"/>
          </p:cNvSpPr>
          <p:nvPr/>
        </p:nvSpPr>
        <p:spPr bwMode="auto">
          <a:xfrm>
            <a:off x="549275" y="1235075"/>
            <a:ext cx="1109345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Quali domande aiutano ad arrivare alla scelta?</a:t>
            </a:r>
            <a:endParaRPr lang="en-US">
              <a:latin typeface="Calibri" pitchFamily="34" charset="0"/>
            </a:endParaRPr>
          </a:p>
        </p:txBody>
      </p:sp>
      <p:sp>
        <p:nvSpPr>
          <p:cNvPr id="41987" name="Shape 2"/>
          <p:cNvSpPr>
            <a:spLocks noChangeArrowheads="1"/>
          </p:cNvSpPr>
          <p:nvPr/>
        </p:nvSpPr>
        <p:spPr bwMode="auto">
          <a:xfrm>
            <a:off x="549275" y="1782763"/>
            <a:ext cx="5386388" cy="1509712"/>
          </a:xfrm>
          <a:prstGeom prst="roundRect">
            <a:avLst>
              <a:gd name="adj" fmla="val 7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988" name="Shape 3"/>
          <p:cNvSpPr>
            <a:spLocks noChangeArrowheads="1"/>
          </p:cNvSpPr>
          <p:nvPr/>
        </p:nvSpPr>
        <p:spPr bwMode="auto">
          <a:xfrm>
            <a:off x="822325" y="2057400"/>
            <a:ext cx="503238" cy="503238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989" name="Text 4"/>
          <p:cNvSpPr txBox="1">
            <a:spLocks noChangeArrowheads="1"/>
          </p:cNvSpPr>
          <p:nvPr/>
        </p:nvSpPr>
        <p:spPr bwMode="auto">
          <a:xfrm>
            <a:off x="822325" y="2057400"/>
            <a:ext cx="50323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7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41990" name="Text 5"/>
          <p:cNvSpPr txBox="1">
            <a:spLocks noChangeArrowheads="1"/>
          </p:cNvSpPr>
          <p:nvPr/>
        </p:nvSpPr>
        <p:spPr bwMode="auto">
          <a:xfrm>
            <a:off x="1508125" y="2011363"/>
            <a:ext cx="4152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Per quale ambito ho più interesse?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41991" name="Text 6"/>
          <p:cNvSpPr txBox="1">
            <a:spLocks noChangeArrowheads="1"/>
          </p:cNvSpPr>
          <p:nvPr/>
        </p:nvSpPr>
        <p:spPr bwMode="auto">
          <a:xfrm>
            <a:off x="1508125" y="2560638"/>
            <a:ext cx="41529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4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Astratto, progettuale o pratico-operativo.</a:t>
            </a:r>
            <a:endParaRPr lang="en-US" sz="1400">
              <a:latin typeface="Calibri" pitchFamily="34" charset="0"/>
            </a:endParaRPr>
          </a:p>
        </p:txBody>
      </p:sp>
      <p:sp>
        <p:nvSpPr>
          <p:cNvPr id="41992" name="Shape 7"/>
          <p:cNvSpPr>
            <a:spLocks noChangeArrowheads="1"/>
          </p:cNvSpPr>
          <p:nvPr/>
        </p:nvSpPr>
        <p:spPr bwMode="auto">
          <a:xfrm>
            <a:off x="6256338" y="1782763"/>
            <a:ext cx="5386387" cy="1509712"/>
          </a:xfrm>
          <a:prstGeom prst="roundRect">
            <a:avLst>
              <a:gd name="adj" fmla="val 7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993" name="Shape 8"/>
          <p:cNvSpPr>
            <a:spLocks noChangeArrowheads="1"/>
          </p:cNvSpPr>
          <p:nvPr/>
        </p:nvSpPr>
        <p:spPr bwMode="auto">
          <a:xfrm>
            <a:off x="6530975" y="2057400"/>
            <a:ext cx="501650" cy="503238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994" name="Text 9"/>
          <p:cNvSpPr txBox="1">
            <a:spLocks noChangeArrowheads="1"/>
          </p:cNvSpPr>
          <p:nvPr/>
        </p:nvSpPr>
        <p:spPr bwMode="auto">
          <a:xfrm>
            <a:off x="6530975" y="2057400"/>
            <a:ext cx="5016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7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41995" name="Text 10"/>
          <p:cNvSpPr txBox="1">
            <a:spLocks noChangeArrowheads="1"/>
          </p:cNvSpPr>
          <p:nvPr/>
        </p:nvSpPr>
        <p:spPr bwMode="auto">
          <a:xfrm>
            <a:off x="7216775" y="2011363"/>
            <a:ext cx="41513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Quali discipline mi incuriosiscono?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41996" name="Text 11"/>
          <p:cNvSpPr txBox="1">
            <a:spLocks noChangeArrowheads="1"/>
          </p:cNvSpPr>
          <p:nvPr/>
        </p:nvSpPr>
        <p:spPr bwMode="auto">
          <a:xfrm>
            <a:off x="7216775" y="2560638"/>
            <a:ext cx="415131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4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Quelle in cui riesco con più facilità e in cui l’attenzione in classe e i compiti a casa mi pesano meno.</a:t>
            </a:r>
            <a:endParaRPr lang="en-US" sz="1400">
              <a:latin typeface="Calibri" pitchFamily="34" charset="0"/>
            </a:endParaRPr>
          </a:p>
        </p:txBody>
      </p:sp>
      <p:sp>
        <p:nvSpPr>
          <p:cNvPr id="41997" name="Shape 12"/>
          <p:cNvSpPr>
            <a:spLocks noChangeArrowheads="1"/>
          </p:cNvSpPr>
          <p:nvPr/>
        </p:nvSpPr>
        <p:spPr bwMode="auto">
          <a:xfrm>
            <a:off x="549275" y="3475038"/>
            <a:ext cx="5386388" cy="1508125"/>
          </a:xfrm>
          <a:prstGeom prst="roundRect">
            <a:avLst>
              <a:gd name="adj" fmla="val 7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998" name="Shape 13"/>
          <p:cNvSpPr>
            <a:spLocks noChangeArrowheads="1"/>
          </p:cNvSpPr>
          <p:nvPr/>
        </p:nvSpPr>
        <p:spPr bwMode="auto">
          <a:xfrm>
            <a:off x="822325" y="3749675"/>
            <a:ext cx="503238" cy="501650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1999" name="Text 14"/>
          <p:cNvSpPr txBox="1">
            <a:spLocks noChangeArrowheads="1"/>
          </p:cNvSpPr>
          <p:nvPr/>
        </p:nvSpPr>
        <p:spPr bwMode="auto">
          <a:xfrm>
            <a:off x="822325" y="3749675"/>
            <a:ext cx="503238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7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42000" name="Text 15"/>
          <p:cNvSpPr txBox="1">
            <a:spLocks noChangeArrowheads="1"/>
          </p:cNvSpPr>
          <p:nvPr/>
        </p:nvSpPr>
        <p:spPr bwMode="auto">
          <a:xfrm>
            <a:off x="1508125" y="3703638"/>
            <a:ext cx="4152900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Studiare ancora o lavorare?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42001" name="Text 16"/>
          <p:cNvSpPr txBox="1">
            <a:spLocks noChangeArrowheads="1"/>
          </p:cNvSpPr>
          <p:nvPr/>
        </p:nvSpPr>
        <p:spPr bwMode="auto">
          <a:xfrm>
            <a:off x="1508125" y="4251325"/>
            <a:ext cx="41529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4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Mi attira l’idea di continuare a studiare dopo le superiori, o quella di poter entrare nel mondo del lavoro al termine dei cinque anni?</a:t>
            </a:r>
            <a:endParaRPr lang="en-US" sz="1400">
              <a:latin typeface="Calibri" pitchFamily="34" charset="0"/>
            </a:endParaRPr>
          </a:p>
        </p:txBody>
      </p:sp>
      <p:sp>
        <p:nvSpPr>
          <p:cNvPr id="42002" name="Shape 17"/>
          <p:cNvSpPr>
            <a:spLocks noChangeArrowheads="1"/>
          </p:cNvSpPr>
          <p:nvPr/>
        </p:nvSpPr>
        <p:spPr bwMode="auto">
          <a:xfrm>
            <a:off x="6256338" y="3475038"/>
            <a:ext cx="5386387" cy="1508125"/>
          </a:xfrm>
          <a:prstGeom prst="roundRect">
            <a:avLst>
              <a:gd name="adj" fmla="val 7273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2003" name="Shape 18"/>
          <p:cNvSpPr>
            <a:spLocks noChangeArrowheads="1"/>
          </p:cNvSpPr>
          <p:nvPr/>
        </p:nvSpPr>
        <p:spPr bwMode="auto">
          <a:xfrm>
            <a:off x="6530975" y="3749675"/>
            <a:ext cx="501650" cy="501650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2004" name="Text 19"/>
          <p:cNvSpPr txBox="1">
            <a:spLocks noChangeArrowheads="1"/>
          </p:cNvSpPr>
          <p:nvPr/>
        </p:nvSpPr>
        <p:spPr bwMode="auto">
          <a:xfrm>
            <a:off x="6530975" y="3749675"/>
            <a:ext cx="50165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17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4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42005" name="Text 20"/>
          <p:cNvSpPr txBox="1">
            <a:spLocks noChangeArrowheads="1"/>
          </p:cNvSpPr>
          <p:nvPr/>
        </p:nvSpPr>
        <p:spPr bwMode="auto">
          <a:xfrm>
            <a:off x="7216775" y="3703638"/>
            <a:ext cx="4151313" cy="54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Come mi immagino da grande?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42006" name="Text 21"/>
          <p:cNvSpPr txBox="1">
            <a:spLocks noChangeArrowheads="1"/>
          </p:cNvSpPr>
          <p:nvPr/>
        </p:nvSpPr>
        <p:spPr bwMode="auto">
          <a:xfrm>
            <a:off x="7216775" y="4251325"/>
            <a:ext cx="415131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4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Mi sento più soddisfatto dopo una giornata di attività riflessive e di studio, di attività applicative e progettuali, oppure di attività dinamiche e pratiche?</a:t>
            </a:r>
            <a:endParaRPr lang="en-US" sz="1400">
              <a:latin typeface="Calibri" pitchFamily="34" charset="0"/>
            </a:endParaRPr>
          </a:p>
        </p:txBody>
      </p:sp>
      <p:sp>
        <p:nvSpPr>
          <p:cNvPr id="42007" name="Shape 22"/>
          <p:cNvSpPr>
            <a:spLocks noChangeArrowheads="1"/>
          </p:cNvSpPr>
          <p:nvPr/>
        </p:nvSpPr>
        <p:spPr bwMode="auto">
          <a:xfrm>
            <a:off x="549275" y="5257800"/>
            <a:ext cx="11093450" cy="777875"/>
          </a:xfrm>
          <a:prstGeom prst="roundRect">
            <a:avLst>
              <a:gd name="adj" fmla="val 14116"/>
            </a:avLst>
          </a:prstGeom>
          <a:solidFill>
            <a:srgbClr val="DCE8F6"/>
          </a:solidFill>
          <a:ln w="12700">
            <a:solidFill>
              <a:srgbClr val="DCE8F6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2008" name="Text 23"/>
          <p:cNvSpPr txBox="1">
            <a:spLocks noChangeArrowheads="1"/>
          </p:cNvSpPr>
          <p:nvPr/>
        </p:nvSpPr>
        <p:spPr bwMode="auto">
          <a:xfrm>
            <a:off x="868363" y="5367338"/>
            <a:ext cx="10455275" cy="55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700" i="1">
                <a:solidFill>
                  <a:srgbClr val="14284B"/>
                </a:solidFill>
                <a:latin typeface="Calibri" pitchFamily="34" charset="0"/>
                <a:cs typeface="Calibri" pitchFamily="34" charset="0"/>
              </a:rPr>
              <a:t>Questa conoscenza realistica di sé va messa in relazione con le caratteristiche reali delle scuole, non con quelle immaginate.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42009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9CEB258-D655-441C-AF9A-A120F8F27114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E in concreto? Le discipline</a:t>
            </a:r>
          </a:p>
        </p:txBody>
      </p:sp>
      <p:sp>
        <p:nvSpPr>
          <p:cNvPr id="44034" name="Shape 1"/>
          <p:cNvSpPr>
            <a:spLocks noChangeArrowheads="1"/>
          </p:cNvSpPr>
          <p:nvPr/>
        </p:nvSpPr>
        <p:spPr bwMode="auto">
          <a:xfrm>
            <a:off x="549275" y="1463675"/>
            <a:ext cx="5364163" cy="4297363"/>
          </a:xfrm>
          <a:prstGeom prst="roundRect">
            <a:avLst>
              <a:gd name="adj" fmla="val 2551"/>
            </a:avLst>
          </a:prstGeom>
          <a:solidFill>
            <a:srgbClr val="14284B"/>
          </a:solidFill>
          <a:ln w="12700">
            <a:solidFill>
              <a:srgbClr val="14284B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4035" name="Shape 2"/>
          <p:cNvSpPr>
            <a:spLocks noChangeArrowheads="1"/>
          </p:cNvSpPr>
          <p:nvPr/>
        </p:nvSpPr>
        <p:spPr bwMode="auto">
          <a:xfrm>
            <a:off x="868363" y="1782763"/>
            <a:ext cx="549275" cy="549275"/>
          </a:xfrm>
          <a:prstGeom prst="ellipse">
            <a:avLst/>
          </a:prstGeom>
          <a:solidFill>
            <a:srgbClr val="3B78C3"/>
          </a:solidFill>
          <a:ln w="12700">
            <a:solidFill>
              <a:srgbClr val="3B78C3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4036" name="Text 3"/>
          <p:cNvSpPr txBox="1">
            <a:spLocks noChangeArrowheads="1"/>
          </p:cNvSpPr>
          <p:nvPr/>
        </p:nvSpPr>
        <p:spPr bwMode="auto">
          <a:xfrm>
            <a:off x="868363" y="1782763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en-US">
              <a:latin typeface="Calibri" pitchFamily="34" charset="0"/>
            </a:endParaRPr>
          </a:p>
        </p:txBody>
      </p:sp>
      <p:sp>
        <p:nvSpPr>
          <p:cNvPr id="44037" name="Text 4"/>
          <p:cNvSpPr txBox="1">
            <a:spLocks noChangeArrowheads="1"/>
          </p:cNvSpPr>
          <p:nvPr/>
        </p:nvSpPr>
        <p:spPr bwMode="auto">
          <a:xfrm>
            <a:off x="868363" y="2560638"/>
            <a:ext cx="47244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1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Discipline caratterizzanti</a:t>
            </a:r>
            <a:endParaRPr lang="en-US" sz="2100">
              <a:latin typeface="Calibri" pitchFamily="34" charset="0"/>
            </a:endParaRPr>
          </a:p>
        </p:txBody>
      </p:sp>
      <p:sp>
        <p:nvSpPr>
          <p:cNvPr id="44038" name="Text 5"/>
          <p:cNvSpPr txBox="1">
            <a:spLocks noChangeArrowheads="1"/>
          </p:cNvSpPr>
          <p:nvPr/>
        </p:nvSpPr>
        <p:spPr bwMode="auto">
          <a:xfrm>
            <a:off x="868363" y="3154363"/>
            <a:ext cx="4724400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Alcune discipline sono specifiche di un indirizzo e ne determinano l’identità: ogni indirizzo ha le proprie. Su queste possiamo aiutare i ragazzi a scoprire se hanno un interesse reale per quell’ambito, con il supporto dei docenti della scuola che frequentano e di quelli delle scuole superiori.</a:t>
            </a:r>
            <a:endParaRPr lang="en-US">
              <a:latin typeface="Calibri" pitchFamily="34" charset="0"/>
            </a:endParaRPr>
          </a:p>
        </p:txBody>
      </p:sp>
      <p:sp>
        <p:nvSpPr>
          <p:cNvPr id="44039" name="Shape 6"/>
          <p:cNvSpPr>
            <a:spLocks noChangeArrowheads="1"/>
          </p:cNvSpPr>
          <p:nvPr/>
        </p:nvSpPr>
        <p:spPr bwMode="auto">
          <a:xfrm>
            <a:off x="6278563" y="1463675"/>
            <a:ext cx="5364162" cy="4297363"/>
          </a:xfrm>
          <a:prstGeom prst="roundRect">
            <a:avLst>
              <a:gd name="adj" fmla="val 2551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4040" name="Shape 7"/>
          <p:cNvSpPr>
            <a:spLocks noChangeArrowheads="1"/>
          </p:cNvSpPr>
          <p:nvPr/>
        </p:nvSpPr>
        <p:spPr bwMode="auto">
          <a:xfrm>
            <a:off x="6599238" y="1782763"/>
            <a:ext cx="547687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4041" name="Text 8"/>
          <p:cNvSpPr txBox="1">
            <a:spLocks noChangeArrowheads="1"/>
          </p:cNvSpPr>
          <p:nvPr/>
        </p:nvSpPr>
        <p:spPr bwMode="auto">
          <a:xfrm>
            <a:off x="6599238" y="1782763"/>
            <a:ext cx="5476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>
              <a:latin typeface="Calibri" pitchFamily="34" charset="0"/>
            </a:endParaRPr>
          </a:p>
        </p:txBody>
      </p:sp>
      <p:sp>
        <p:nvSpPr>
          <p:cNvPr id="44042" name="Text 9"/>
          <p:cNvSpPr txBox="1">
            <a:spLocks noChangeArrowheads="1"/>
          </p:cNvSpPr>
          <p:nvPr/>
        </p:nvSpPr>
        <p:spPr bwMode="auto">
          <a:xfrm>
            <a:off x="6599238" y="2560638"/>
            <a:ext cx="47244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100" b="1">
                <a:solidFill>
                  <a:srgbClr val="1F4E8C"/>
                </a:solidFill>
                <a:latin typeface="Calibri" pitchFamily="34" charset="0"/>
                <a:cs typeface="Calibri" pitchFamily="34" charset="0"/>
              </a:rPr>
              <a:t>Discipline comuni</a:t>
            </a:r>
            <a:endParaRPr lang="en-US" sz="2100">
              <a:latin typeface="Calibri" pitchFamily="34" charset="0"/>
            </a:endParaRPr>
          </a:p>
        </p:txBody>
      </p:sp>
      <p:sp>
        <p:nvSpPr>
          <p:cNvPr id="44043" name="Text 10"/>
          <p:cNvSpPr txBox="1">
            <a:spLocks noChangeArrowheads="1"/>
          </p:cNvSpPr>
          <p:nvPr/>
        </p:nvSpPr>
        <p:spPr bwMode="auto">
          <a:xfrm>
            <a:off x="6599238" y="3154363"/>
            <a:ext cx="4724400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Altre discipline sono presenti in tutti gli indirizzi, ma organizzate in modo diverso nei piani di studio.</a:t>
            </a:r>
            <a:endParaRPr lang="en-US">
              <a:latin typeface="Calibri" pitchFamily="34" charset="0"/>
            </a:endParaRPr>
          </a:p>
        </p:txBody>
      </p:sp>
      <p:sp>
        <p:nvSpPr>
          <p:cNvPr id="44044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7C7D4B-7FEC-4B69-9F86-64197CFDD5F6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hape 0"/>
          <p:cNvSpPr>
            <a:spLocks noChangeArrowheads="1"/>
          </p:cNvSpPr>
          <p:nvPr/>
        </p:nvSpPr>
        <p:spPr bwMode="auto">
          <a:xfrm>
            <a:off x="7864475" y="1143000"/>
            <a:ext cx="4572000" cy="4572000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6082" name="Shape 1"/>
          <p:cNvSpPr>
            <a:spLocks noChangeArrowheads="1"/>
          </p:cNvSpPr>
          <p:nvPr/>
        </p:nvSpPr>
        <p:spPr bwMode="auto">
          <a:xfrm>
            <a:off x="8732838" y="2011363"/>
            <a:ext cx="2833687" cy="28352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46083" name="Image 0" descr="/tmp/claude-0/-home-claude/0ce2d2c9-64ca-5f1c-9fe1-2b16a2f1f634/scratchpad/ppt/img/prof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0" y="2971800"/>
            <a:ext cx="685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Image 1" descr="/tmp/claude-0/-home-claude/0ce2d2c9-64ca-5f1c-9fe1-2b16a2f1f634/scratchpad/ppt/img/tec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93300" y="2986088"/>
            <a:ext cx="6858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Image 2" descr="/tmp/claude-0/-home-claude/0ce2d2c9-64ca-5f1c-9fe1-2b16a2f1f634/scratchpad/ppt/img/lic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44188" y="3027363"/>
            <a:ext cx="68580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Text 0"/>
          <p:cNvSpPr>
            <a:spLocks noGrp="1"/>
          </p:cNvSpPr>
          <p:nvPr>
            <p:ph type="title" idx="100"/>
          </p:nvPr>
        </p:nvSpPr>
        <p:spPr bwMode="auto">
          <a:xfrm>
            <a:off x="731838" y="2378075"/>
            <a:ext cx="6948487" cy="1279525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Quindi, riassumendo…</a:t>
            </a:r>
          </a:p>
        </p:txBody>
      </p:sp>
      <p:sp>
        <p:nvSpPr>
          <p:cNvPr id="46087" name="Text 3"/>
          <p:cNvSpPr txBox="1">
            <a:spLocks noChangeArrowheads="1"/>
          </p:cNvSpPr>
          <p:nvPr/>
        </p:nvSpPr>
        <p:spPr bwMode="auto">
          <a:xfrm>
            <a:off x="731838" y="3749675"/>
            <a:ext cx="6948487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200">
                <a:solidFill>
                  <a:srgbClr val="8DB4E2"/>
                </a:solidFill>
                <a:latin typeface="Calibri" pitchFamily="34" charset="0"/>
                <a:cs typeface="Calibri" pitchFamily="34" charset="0"/>
              </a:rPr>
              <a:t>Cosa richiedono i diversi percorsi</a:t>
            </a:r>
            <a:endParaRPr lang="en-US" sz="2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Cosa richiedono di diverso</a:t>
            </a:r>
          </a:p>
        </p:txBody>
      </p:sp>
      <p:sp>
        <p:nvSpPr>
          <p:cNvPr id="48130" name="Shape 1"/>
          <p:cNvSpPr>
            <a:spLocks noChangeArrowheads="1"/>
          </p:cNvSpPr>
          <p:nvPr/>
        </p:nvSpPr>
        <p:spPr bwMode="auto">
          <a:xfrm>
            <a:off x="549275" y="1417638"/>
            <a:ext cx="3484563" cy="639762"/>
          </a:xfrm>
          <a:prstGeom prst="roundRect">
            <a:avLst>
              <a:gd name="adj" fmla="val 17144"/>
            </a:avLst>
          </a:prstGeom>
          <a:solidFill>
            <a:srgbClr val="14284B"/>
          </a:solidFill>
          <a:ln w="12700">
            <a:solidFill>
              <a:srgbClr val="14284B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8131" name="Text 2"/>
          <p:cNvSpPr txBox="1">
            <a:spLocks noChangeArrowheads="1"/>
          </p:cNvSpPr>
          <p:nvPr/>
        </p:nvSpPr>
        <p:spPr bwMode="auto">
          <a:xfrm>
            <a:off x="549275" y="1417638"/>
            <a:ext cx="3484563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Licei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48132" name="Shape 3"/>
          <p:cNvSpPr>
            <a:spLocks noChangeArrowheads="1"/>
          </p:cNvSpPr>
          <p:nvPr/>
        </p:nvSpPr>
        <p:spPr bwMode="auto">
          <a:xfrm>
            <a:off x="549275" y="2193925"/>
            <a:ext cx="3484563" cy="3567113"/>
          </a:xfrm>
          <a:prstGeom prst="roundRect">
            <a:avLst>
              <a:gd name="adj" fmla="val 3148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8133" name="Text 4"/>
          <p:cNvSpPr txBox="1">
            <a:spLocks noChangeArrowheads="1"/>
          </p:cNvSpPr>
          <p:nvPr/>
        </p:nvSpPr>
        <p:spPr bwMode="auto">
          <a:xfrm>
            <a:off x="822325" y="2378075"/>
            <a:ext cx="29368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Interesse per la dimensione culturale e per lo studio approfondito delle diverse discipline</a:t>
            </a:r>
            <a:endParaRPr lang="en-US" sz="1600">
              <a:latin typeface="Calibri" pitchFamily="34" charset="0"/>
            </a:endParaRPr>
          </a:p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Buona capacità di astrazione e di confronto</a:t>
            </a:r>
            <a:endParaRPr lang="en-US" sz="1600">
              <a:latin typeface="Calibri" pitchFamily="34" charset="0"/>
            </a:endParaRPr>
          </a:p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Consapevolezza che serve uno studio metodico per affrontare i percorsi di studio terziario e di sviluppo professionale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48134" name="Shape 5"/>
          <p:cNvSpPr>
            <a:spLocks noChangeArrowheads="1"/>
          </p:cNvSpPr>
          <p:nvPr/>
        </p:nvSpPr>
        <p:spPr bwMode="auto">
          <a:xfrm>
            <a:off x="4352925" y="1417638"/>
            <a:ext cx="3484563" cy="639762"/>
          </a:xfrm>
          <a:prstGeom prst="roundRect">
            <a:avLst>
              <a:gd name="adj" fmla="val 17144"/>
            </a:avLst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8135" name="Text 6"/>
          <p:cNvSpPr txBox="1">
            <a:spLocks noChangeArrowheads="1"/>
          </p:cNvSpPr>
          <p:nvPr/>
        </p:nvSpPr>
        <p:spPr bwMode="auto">
          <a:xfrm>
            <a:off x="4352925" y="1417638"/>
            <a:ext cx="3484563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Licei tecnologici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48136" name="Shape 7"/>
          <p:cNvSpPr>
            <a:spLocks noChangeArrowheads="1"/>
          </p:cNvSpPr>
          <p:nvPr/>
        </p:nvSpPr>
        <p:spPr bwMode="auto">
          <a:xfrm>
            <a:off x="4352925" y="2193925"/>
            <a:ext cx="3484563" cy="3567113"/>
          </a:xfrm>
          <a:prstGeom prst="roundRect">
            <a:avLst>
              <a:gd name="adj" fmla="val 3148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8137" name="Text 8"/>
          <p:cNvSpPr txBox="1">
            <a:spLocks noChangeArrowheads="1"/>
          </p:cNvSpPr>
          <p:nvPr/>
        </p:nvSpPr>
        <p:spPr bwMode="auto">
          <a:xfrm>
            <a:off x="4627563" y="2378075"/>
            <a:ext cx="2936875" cy="324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Interesse concreto per la teoria e la sua applicazione tecnologica</a:t>
            </a:r>
            <a:endParaRPr lang="en-US" sz="1600">
              <a:latin typeface="Calibri" pitchFamily="34" charset="0"/>
            </a:endParaRPr>
          </a:p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Capacità di individuare soluzioni diverse e sviluppare la più adatta in un prodotto o in una procedura nuova o migliorata</a:t>
            </a:r>
            <a:endParaRPr lang="en-US" sz="1600">
              <a:latin typeface="Calibri" pitchFamily="34" charset="0"/>
            </a:endParaRPr>
          </a:p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Consapevolezza che serve una solida preparazione scientifico-tecnologica, sempre aggiornata, in relazione al proprio ambito tecnico professionale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48138" name="Shape 9"/>
          <p:cNvSpPr>
            <a:spLocks noChangeArrowheads="1"/>
          </p:cNvSpPr>
          <p:nvPr/>
        </p:nvSpPr>
        <p:spPr bwMode="auto">
          <a:xfrm>
            <a:off x="8158163" y="1417638"/>
            <a:ext cx="3484562" cy="639762"/>
          </a:xfrm>
          <a:prstGeom prst="roundRect">
            <a:avLst>
              <a:gd name="adj" fmla="val 17144"/>
            </a:avLst>
          </a:prstGeom>
          <a:solidFill>
            <a:srgbClr val="3B78C3"/>
          </a:solidFill>
          <a:ln w="12700">
            <a:solidFill>
              <a:srgbClr val="3B78C3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8139" name="Text 10"/>
          <p:cNvSpPr txBox="1">
            <a:spLocks noChangeArrowheads="1"/>
          </p:cNvSpPr>
          <p:nvPr/>
        </p:nvSpPr>
        <p:spPr bwMode="auto">
          <a:xfrm>
            <a:off x="8158163" y="1417638"/>
            <a:ext cx="3484562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Licei professionali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48140" name="Shape 11"/>
          <p:cNvSpPr>
            <a:spLocks noChangeArrowheads="1"/>
          </p:cNvSpPr>
          <p:nvPr/>
        </p:nvSpPr>
        <p:spPr bwMode="auto">
          <a:xfrm>
            <a:off x="8158163" y="2193925"/>
            <a:ext cx="3484562" cy="3567113"/>
          </a:xfrm>
          <a:prstGeom prst="roundRect">
            <a:avLst>
              <a:gd name="adj" fmla="val 3148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8141" name="Text 12"/>
          <p:cNvSpPr txBox="1">
            <a:spLocks noChangeArrowheads="1"/>
          </p:cNvSpPr>
          <p:nvPr/>
        </p:nvSpPr>
        <p:spPr bwMode="auto">
          <a:xfrm>
            <a:off x="8432800" y="2378075"/>
            <a:ext cx="293528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Interesse concreto per le attività di laboratorio e pratiche</a:t>
            </a:r>
            <a:endParaRPr lang="en-US" sz="1600">
              <a:latin typeface="Calibri" pitchFamily="34" charset="0"/>
            </a:endParaRPr>
          </a:p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Buona capacità di affrontare problemi concreti</a:t>
            </a:r>
            <a:endParaRPr lang="en-US" sz="1600">
              <a:latin typeface="Calibri" pitchFamily="34" charset="0"/>
            </a:endParaRPr>
          </a:p>
          <a:p>
            <a:pPr marL="228600" indent="-228600">
              <a:spcAft>
                <a:spcPts val="1200"/>
              </a:spcAft>
              <a:buSzPct val="100000"/>
              <a:buFontTx/>
              <a:buChar char="•"/>
            </a:pPr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Consapevolezza che serve una solida base di preparazione culturale anche per inserirsi con successo nel mondo del lavoro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48142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B9CA10-F356-4418-9FBA-24CCF6856454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0"/>
          <p:cNvSpPr>
            <a:spLocks noGrp="1"/>
          </p:cNvSpPr>
          <p:nvPr>
            <p:ph type="title" idx="100"/>
          </p:nvPr>
        </p:nvSpPr>
        <p:spPr bwMode="auto">
          <a:xfrm>
            <a:off x="549275" y="365125"/>
            <a:ext cx="11093450" cy="731838"/>
          </a:xfrm>
          <a:noFill/>
          <a:ln>
            <a:miter lim="800000"/>
            <a:headEnd/>
            <a:tailEnd/>
          </a:ln>
        </p:spPr>
        <p:txBody>
          <a:bodyPr vert="horz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smtClean="0"/>
              <a:t>Cosa richiedono tutti i percorsi</a:t>
            </a:r>
          </a:p>
        </p:txBody>
      </p:sp>
      <p:sp>
        <p:nvSpPr>
          <p:cNvPr id="50178" name="Shape 1"/>
          <p:cNvSpPr>
            <a:spLocks noChangeArrowheads="1"/>
          </p:cNvSpPr>
          <p:nvPr/>
        </p:nvSpPr>
        <p:spPr bwMode="auto">
          <a:xfrm>
            <a:off x="549275" y="1463675"/>
            <a:ext cx="5386388" cy="1279525"/>
          </a:xfrm>
          <a:prstGeom prst="roundRect">
            <a:avLst>
              <a:gd name="adj" fmla="val 8569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79" name="Shape 2"/>
          <p:cNvSpPr>
            <a:spLocks noChangeArrowheads="1"/>
          </p:cNvSpPr>
          <p:nvPr/>
        </p:nvSpPr>
        <p:spPr bwMode="auto">
          <a:xfrm>
            <a:off x="822325" y="1828800"/>
            <a:ext cx="549275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80" name="Text 3"/>
          <p:cNvSpPr txBox="1">
            <a:spLocks noChangeArrowheads="1"/>
          </p:cNvSpPr>
          <p:nvPr/>
        </p:nvSpPr>
        <p:spPr bwMode="auto">
          <a:xfrm>
            <a:off x="822325" y="1828800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en-US">
              <a:latin typeface="Calibri" pitchFamily="34" charset="0"/>
            </a:endParaRPr>
          </a:p>
        </p:txBody>
      </p:sp>
      <p:sp>
        <p:nvSpPr>
          <p:cNvPr id="50181" name="Text 4"/>
          <p:cNvSpPr txBox="1">
            <a:spLocks noChangeArrowheads="1"/>
          </p:cNvSpPr>
          <p:nvPr/>
        </p:nvSpPr>
        <p:spPr bwMode="auto">
          <a:xfrm>
            <a:off x="1600200" y="1600200"/>
            <a:ext cx="40608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Impegno costante e al meglio delle proprie possibilità, anche nelle discipline che piacciono meno o costano più fatica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50182" name="Shape 5"/>
          <p:cNvSpPr>
            <a:spLocks noChangeArrowheads="1"/>
          </p:cNvSpPr>
          <p:nvPr/>
        </p:nvSpPr>
        <p:spPr bwMode="auto">
          <a:xfrm>
            <a:off x="549275" y="2925763"/>
            <a:ext cx="5386388" cy="1281112"/>
          </a:xfrm>
          <a:prstGeom prst="roundRect">
            <a:avLst>
              <a:gd name="adj" fmla="val 8569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83" name="Shape 6"/>
          <p:cNvSpPr>
            <a:spLocks noChangeArrowheads="1"/>
          </p:cNvSpPr>
          <p:nvPr/>
        </p:nvSpPr>
        <p:spPr bwMode="auto">
          <a:xfrm>
            <a:off x="822325" y="3292475"/>
            <a:ext cx="549275" cy="547688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84" name="Text 7"/>
          <p:cNvSpPr txBox="1">
            <a:spLocks noChangeArrowheads="1"/>
          </p:cNvSpPr>
          <p:nvPr/>
        </p:nvSpPr>
        <p:spPr bwMode="auto">
          <a:xfrm>
            <a:off x="822325" y="3292475"/>
            <a:ext cx="549275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>
              <a:latin typeface="Calibri" pitchFamily="34" charset="0"/>
            </a:endParaRPr>
          </a:p>
        </p:txBody>
      </p:sp>
      <p:sp>
        <p:nvSpPr>
          <p:cNvPr id="50185" name="Text 8"/>
          <p:cNvSpPr txBox="1">
            <a:spLocks noChangeArrowheads="1"/>
          </p:cNvSpPr>
          <p:nvPr/>
        </p:nvSpPr>
        <p:spPr bwMode="auto">
          <a:xfrm>
            <a:off x="1600200" y="3063875"/>
            <a:ext cx="406082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Consapevolezza dell’importanza dell’impegno personale per colmare eventuali lacune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50186" name="Shape 9"/>
          <p:cNvSpPr>
            <a:spLocks noChangeArrowheads="1"/>
          </p:cNvSpPr>
          <p:nvPr/>
        </p:nvSpPr>
        <p:spPr bwMode="auto">
          <a:xfrm>
            <a:off x="549275" y="4389438"/>
            <a:ext cx="5386388" cy="1279525"/>
          </a:xfrm>
          <a:prstGeom prst="roundRect">
            <a:avLst>
              <a:gd name="adj" fmla="val 8569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87" name="Shape 10"/>
          <p:cNvSpPr>
            <a:spLocks noChangeArrowheads="1"/>
          </p:cNvSpPr>
          <p:nvPr/>
        </p:nvSpPr>
        <p:spPr bwMode="auto">
          <a:xfrm>
            <a:off x="822325" y="4754563"/>
            <a:ext cx="549275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88" name="Text 11"/>
          <p:cNvSpPr txBox="1">
            <a:spLocks noChangeArrowheads="1"/>
          </p:cNvSpPr>
          <p:nvPr/>
        </p:nvSpPr>
        <p:spPr bwMode="auto">
          <a:xfrm>
            <a:off x="822325" y="4754563"/>
            <a:ext cx="549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en-US">
              <a:latin typeface="Calibri" pitchFamily="34" charset="0"/>
            </a:endParaRPr>
          </a:p>
        </p:txBody>
      </p:sp>
      <p:sp>
        <p:nvSpPr>
          <p:cNvPr id="50189" name="Text 12"/>
          <p:cNvSpPr txBox="1">
            <a:spLocks noChangeArrowheads="1"/>
          </p:cNvSpPr>
          <p:nvPr/>
        </p:nvSpPr>
        <p:spPr bwMode="auto">
          <a:xfrm>
            <a:off x="1600200" y="4525963"/>
            <a:ext cx="40608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Sviluppo progressivo della capacità di pianificare il proprio lavoro scolastico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50190" name="Shape 13"/>
          <p:cNvSpPr>
            <a:spLocks noChangeArrowheads="1"/>
          </p:cNvSpPr>
          <p:nvPr/>
        </p:nvSpPr>
        <p:spPr bwMode="auto">
          <a:xfrm>
            <a:off x="6256338" y="1463675"/>
            <a:ext cx="5386387" cy="1279525"/>
          </a:xfrm>
          <a:prstGeom prst="roundRect">
            <a:avLst>
              <a:gd name="adj" fmla="val 8569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91" name="Shape 14"/>
          <p:cNvSpPr>
            <a:spLocks noChangeArrowheads="1"/>
          </p:cNvSpPr>
          <p:nvPr/>
        </p:nvSpPr>
        <p:spPr bwMode="auto">
          <a:xfrm>
            <a:off x="6530975" y="1828800"/>
            <a:ext cx="547688" cy="549275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92" name="Text 15"/>
          <p:cNvSpPr txBox="1">
            <a:spLocks noChangeArrowheads="1"/>
          </p:cNvSpPr>
          <p:nvPr/>
        </p:nvSpPr>
        <p:spPr bwMode="auto">
          <a:xfrm>
            <a:off x="6530975" y="1828800"/>
            <a:ext cx="5476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4</a:t>
            </a:r>
            <a:endParaRPr lang="en-US">
              <a:latin typeface="Calibri" pitchFamily="34" charset="0"/>
            </a:endParaRPr>
          </a:p>
        </p:txBody>
      </p:sp>
      <p:sp>
        <p:nvSpPr>
          <p:cNvPr id="50193" name="Text 16"/>
          <p:cNvSpPr txBox="1">
            <a:spLocks noChangeArrowheads="1"/>
          </p:cNvSpPr>
          <p:nvPr/>
        </p:nvSpPr>
        <p:spPr bwMode="auto">
          <a:xfrm>
            <a:off x="7307263" y="1600200"/>
            <a:ext cx="40608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Rispetto e fiducia verso le persone che si incontrano nel percorso scolastico (compagni, insegnanti)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50194" name="Shape 17"/>
          <p:cNvSpPr>
            <a:spLocks noChangeArrowheads="1"/>
          </p:cNvSpPr>
          <p:nvPr/>
        </p:nvSpPr>
        <p:spPr bwMode="auto">
          <a:xfrm>
            <a:off x="6256338" y="2925763"/>
            <a:ext cx="5386387" cy="1281112"/>
          </a:xfrm>
          <a:prstGeom prst="roundRect">
            <a:avLst>
              <a:gd name="adj" fmla="val 8569"/>
            </a:avLst>
          </a:prstGeom>
          <a:solidFill>
            <a:srgbClr val="F1F6FC"/>
          </a:solidFill>
          <a:ln w="12700">
            <a:solidFill>
              <a:srgbClr val="F1F6F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95" name="Shape 18"/>
          <p:cNvSpPr>
            <a:spLocks noChangeArrowheads="1"/>
          </p:cNvSpPr>
          <p:nvPr/>
        </p:nvSpPr>
        <p:spPr bwMode="auto">
          <a:xfrm>
            <a:off x="6530975" y="3292475"/>
            <a:ext cx="547688" cy="547688"/>
          </a:xfrm>
          <a:prstGeom prst="ellipse">
            <a:avLst/>
          </a:prstGeom>
          <a:solidFill>
            <a:srgbClr val="1F4E8C"/>
          </a:solidFill>
          <a:ln w="12700">
            <a:solidFill>
              <a:srgbClr val="1F4E8C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96" name="Text 19"/>
          <p:cNvSpPr txBox="1">
            <a:spLocks noChangeArrowheads="1"/>
          </p:cNvSpPr>
          <p:nvPr/>
        </p:nvSpPr>
        <p:spPr bwMode="auto">
          <a:xfrm>
            <a:off x="6530975" y="3292475"/>
            <a:ext cx="54768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5</a:t>
            </a:r>
            <a:endParaRPr lang="en-US">
              <a:latin typeface="Calibri" pitchFamily="34" charset="0"/>
            </a:endParaRPr>
          </a:p>
        </p:txBody>
      </p:sp>
      <p:sp>
        <p:nvSpPr>
          <p:cNvPr id="50197" name="Text 20"/>
          <p:cNvSpPr txBox="1">
            <a:spLocks noChangeArrowheads="1"/>
          </p:cNvSpPr>
          <p:nvPr/>
        </p:nvSpPr>
        <p:spPr bwMode="auto">
          <a:xfrm>
            <a:off x="7307263" y="3063875"/>
            <a:ext cx="406082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600">
                <a:solidFill>
                  <a:srgbClr val="1E2A3A"/>
                </a:solidFill>
                <a:latin typeface="Calibri" pitchFamily="34" charset="0"/>
                <a:cs typeface="Calibri" pitchFamily="34" charset="0"/>
              </a:rPr>
              <a:t>Curiosità di imparare e soddisfazione di riuscire a risolvere un problema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50198" name="Shape 21"/>
          <p:cNvSpPr>
            <a:spLocks noChangeArrowheads="1"/>
          </p:cNvSpPr>
          <p:nvPr/>
        </p:nvSpPr>
        <p:spPr bwMode="auto">
          <a:xfrm>
            <a:off x="6256338" y="4389438"/>
            <a:ext cx="5386387" cy="1279525"/>
          </a:xfrm>
          <a:prstGeom prst="roundRect">
            <a:avLst>
              <a:gd name="adj" fmla="val 8569"/>
            </a:avLst>
          </a:prstGeom>
          <a:solidFill>
            <a:srgbClr val="14284B"/>
          </a:solidFill>
          <a:ln w="12700">
            <a:solidFill>
              <a:srgbClr val="14284B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0199" name="Text 22"/>
          <p:cNvSpPr txBox="1">
            <a:spLocks noChangeArrowheads="1"/>
          </p:cNvSpPr>
          <p:nvPr/>
        </p:nvSpPr>
        <p:spPr bwMode="auto">
          <a:xfrm>
            <a:off x="6530975" y="4525963"/>
            <a:ext cx="48371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b="1" i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Ogni percorso, se affrontato con impegno, apre strade per il futuro</a:t>
            </a:r>
            <a:endParaRPr lang="en-US">
              <a:latin typeface="Calibri" pitchFamily="34" charset="0"/>
            </a:endParaRPr>
          </a:p>
        </p:txBody>
      </p:sp>
      <p:sp>
        <p:nvSpPr>
          <p:cNvPr id="50200" name="Slide Number Placeholder 0"/>
          <p:cNvSpPr>
            <a:spLocks noGrp="1"/>
          </p:cNvSpPr>
          <p:nvPr>
            <p:ph type="sldNum" sz="quarter" idx="10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786AAC-012B-43AD-AA99-FBFF4DFB51A6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Image 0" descr="/tmp/claude-0/-home-claude/0ce2d2c9-64ca-5f1c-9fe1-2b16a2f1f634/scratchpad/ppt/img/foto_blu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ext 0"/>
          <p:cNvSpPr txBox="1">
            <a:spLocks noChangeArrowheads="1"/>
          </p:cNvSpPr>
          <p:nvPr/>
        </p:nvSpPr>
        <p:spPr bwMode="auto">
          <a:xfrm>
            <a:off x="549275" y="731838"/>
            <a:ext cx="5302250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17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L’informazione</a:t>
            </a:r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riduce l’incertezza ed è indispensabile per mettere tutti nelle condizioni migliori di fare scelte adatte ai propri bisogni.</a:t>
            </a:r>
            <a:endParaRPr lang="en-US" sz="1700">
              <a:latin typeface="Calibri" pitchFamily="34" charset="0"/>
            </a:endParaRPr>
          </a:p>
          <a:p>
            <a:r>
              <a:rPr lang="en-US" sz="8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1700">
              <a:latin typeface="Calibri" pitchFamily="34" charset="0"/>
            </a:endParaRPr>
          </a:p>
          <a:p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Abbiamo capito quanto è importante prendersi il tempo di orientarsi, a partire dall’</a:t>
            </a:r>
            <a:r>
              <a:rPr lang="en-US" sz="17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informarsi</a:t>
            </a:r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sz="1700">
              <a:latin typeface="Calibri" pitchFamily="34" charset="0"/>
            </a:endParaRPr>
          </a:p>
          <a:p>
            <a:r>
              <a:rPr lang="en-US" sz="8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1700">
              <a:latin typeface="Calibri" pitchFamily="34" charset="0"/>
            </a:endParaRPr>
          </a:p>
          <a:p>
            <a:r>
              <a:rPr lang="en-US" sz="170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Farsi domande e cercare risposte è il modo migliore per chiarire i dubbi che accompagnano la scelta.</a:t>
            </a:r>
            <a:endParaRPr lang="en-US" sz="1700">
              <a:latin typeface="Calibri" pitchFamily="34" charset="0"/>
            </a:endParaRPr>
          </a:p>
        </p:txBody>
      </p:sp>
      <p:sp>
        <p:nvSpPr>
          <p:cNvPr id="52228" name="Text 1"/>
          <p:cNvSpPr txBox="1">
            <a:spLocks noChangeArrowheads="1"/>
          </p:cNvSpPr>
          <p:nvPr/>
        </p:nvSpPr>
        <p:spPr bwMode="auto">
          <a:xfrm>
            <a:off x="549275" y="3657600"/>
            <a:ext cx="5394325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2800" b="1">
                <a:solidFill>
                  <a:srgbClr val="8DB4E2"/>
                </a:solidFill>
                <a:latin typeface="Calibri" pitchFamily="34" charset="0"/>
                <a:cs typeface="Calibri" pitchFamily="34" charset="0"/>
              </a:rPr>
              <a:t>Non esiste la scelta giusta,</a:t>
            </a:r>
            <a:endParaRPr lang="en-US" sz="2800">
              <a:latin typeface="Calibri" pitchFamily="34" charset="0"/>
            </a:endParaRPr>
          </a:p>
          <a:p>
            <a:r>
              <a:rPr lang="en-US" sz="2800" b="1">
                <a:solidFill>
                  <a:srgbClr val="8DB4E2"/>
                </a:solidFill>
                <a:latin typeface="Calibri" pitchFamily="34" charset="0"/>
                <a:cs typeface="Calibri" pitchFamily="34" charset="0"/>
              </a:rPr>
              <a:t>ma quella adatta a ognuno di noi</a:t>
            </a:r>
            <a:endParaRPr lang="en-US" sz="2800">
              <a:latin typeface="Calibri" pitchFamily="34" charset="0"/>
            </a:endParaRPr>
          </a:p>
        </p:txBody>
      </p:sp>
      <p:sp>
        <p:nvSpPr>
          <p:cNvPr id="52229" name="Text 2"/>
          <p:cNvSpPr txBox="1">
            <a:spLocks noChangeArrowheads="1"/>
          </p:cNvSpPr>
          <p:nvPr/>
        </p:nvSpPr>
        <p:spPr bwMode="auto">
          <a:xfrm>
            <a:off x="549275" y="5578475"/>
            <a:ext cx="5302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i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Grazie dell’attenzione e buona scelta</a:t>
            </a: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rientamento Blu">
  <a:themeElements>
    <a:clrScheme name="Orientamento Blu">
      <a:dk1>
        <a:srgbClr val="1E2A3A"/>
      </a:dk1>
      <a:lt1>
        <a:srgbClr val="FFFFFF"/>
      </a:lt1>
      <a:dk2>
        <a:srgbClr val="14284B"/>
      </a:dk2>
      <a:lt2>
        <a:srgbClr val="F1F6FC"/>
      </a:lt2>
      <a:accent1>
        <a:srgbClr val="1F4E8C"/>
      </a:accent1>
      <a:accent2>
        <a:srgbClr val="3B78C3"/>
      </a:accent2>
      <a:accent3>
        <a:srgbClr val="8DB4E2"/>
      </a:accent3>
      <a:accent4>
        <a:srgbClr val="DCE8F6"/>
      </a:accent4>
      <a:accent5>
        <a:srgbClr val="5B6B7F"/>
      </a:accent5>
      <a:accent6>
        <a:srgbClr val="0F7B8A"/>
      </a:accent6>
      <a:hlink>
        <a:srgbClr val="1F4E8C"/>
      </a:hlink>
      <a:folHlink>
        <a:srgbClr val="3B78C3"/>
      </a:folHlink>
    </a:clrScheme>
    <a:fontScheme name="Orientamento Blu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1767</Words>
  <Application>Microsoft Office PowerPoint</Application>
  <PresentationFormat>Personalizzato</PresentationFormat>
  <Paragraphs>254</Paragraphs>
  <Slides>23</Slides>
  <Notes>23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Modello struttura</vt:lpstr>
      </vt:variant>
      <vt:variant>
        <vt:i4>5</vt:i4>
      </vt:variant>
      <vt:variant>
        <vt:lpstr>Titoli diapositive</vt:lpstr>
      </vt:variant>
      <vt:variant>
        <vt:i4>23</vt:i4>
      </vt:variant>
    </vt:vector>
  </HeadingPairs>
  <TitlesOfParts>
    <vt:vector size="30" baseType="lpstr">
      <vt:lpstr>Calibri</vt:lpstr>
      <vt:lpstr>Arial</vt:lpstr>
      <vt:lpstr>Orientamento Blu</vt:lpstr>
      <vt:lpstr>Orientamento Blu</vt:lpstr>
      <vt:lpstr>Orientamento Blu</vt:lpstr>
      <vt:lpstr>Orientamento Blu</vt:lpstr>
      <vt:lpstr>Orientamento Blu</vt:lpstr>
      <vt:lpstr>Diapositiva 1</vt:lpstr>
      <vt:lpstr>Il sistema di istruzione e formazione</vt:lpstr>
      <vt:lpstr>Tre tipi di scuole: quali differenze… secondo i luoghi comuni</vt:lpstr>
      <vt:lpstr>Professionali -  Licei professionali</vt:lpstr>
      <vt:lpstr>Identità dei Licei professionali</vt:lpstr>
      <vt:lpstr>Identità dei Licei professionali</vt:lpstr>
      <vt:lpstr>Domande chiave · Professionali</vt:lpstr>
      <vt:lpstr>Tecnici -  Licei tecnologici</vt:lpstr>
      <vt:lpstr>Identità dei Licei tecnologici</vt:lpstr>
      <vt:lpstr>Identità dei Licei tecnologici</vt:lpstr>
      <vt:lpstr>Domande chiave · Tecnici</vt:lpstr>
      <vt:lpstr>Licei</vt:lpstr>
      <vt:lpstr>Identità dei Licei</vt:lpstr>
      <vt:lpstr>Identità dei Licei</vt:lpstr>
      <vt:lpstr>Domande chiave · Licei</vt:lpstr>
      <vt:lpstr>E in concreto? Il profilo in uscita</vt:lpstr>
      <vt:lpstr>E in concreto? Il profilo in uscita</vt:lpstr>
      <vt:lpstr>E in concreto? Il profilo in entrata</vt:lpstr>
      <vt:lpstr>E in concreto? Le discipline</vt:lpstr>
      <vt:lpstr>Quindi, riassumendo…</vt:lpstr>
      <vt:lpstr>Cosa richiedono di diverso</vt:lpstr>
      <vt:lpstr>Cosa richiedono tutti i percorsi</vt:lpstr>
      <vt:lpstr>Diapositiva 23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viaggio verso le scuole superiori</dc:title>
  <dc:subject>PptxGenJS Presentation</dc:subject>
  <dc:creator>PptxGenJS</dc:creator>
  <cp:lastModifiedBy>Provincia di Reggio Emilia</cp:lastModifiedBy>
  <cp:revision>20</cp:revision>
  <dcterms:created xsi:type="dcterms:W3CDTF">2026-10-16T07:15:31Z</dcterms:created>
  <dcterms:modified xsi:type="dcterms:W3CDTF">2026-10-21T10:14:11Z</dcterms:modified>
</cp:coreProperties>
</file>