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0" r:id="rId2"/>
    <p:sldId id="362" r:id="rId3"/>
    <p:sldId id="350" r:id="rId4"/>
    <p:sldId id="303" r:id="rId5"/>
    <p:sldId id="352" r:id="rId6"/>
    <p:sldId id="359" r:id="rId7"/>
    <p:sldId id="332" r:id="rId8"/>
    <p:sldId id="344" r:id="rId9"/>
    <p:sldId id="355" r:id="rId10"/>
    <p:sldId id="341" r:id="rId11"/>
    <p:sldId id="358" r:id="rId12"/>
    <p:sldId id="301" r:id="rId13"/>
    <p:sldId id="338" r:id="rId14"/>
    <p:sldId id="342" r:id="rId15"/>
    <p:sldId id="363" r:id="rId16"/>
  </p:sldIdLst>
  <p:sldSz cx="12192000" cy="6858000"/>
  <p:notesSz cx="7104063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8080"/>
    <a:srgbClr val="009999"/>
    <a:srgbClr val="33CCFF"/>
    <a:srgbClr val="66CCFF"/>
    <a:srgbClr val="FF6600"/>
    <a:srgbClr val="FF9933"/>
    <a:srgbClr val="FFFF66"/>
    <a:srgbClr val="000099"/>
  </p:clrMru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5" autoAdjust="0"/>
    <p:restoredTop sz="95274" autoAdjust="0"/>
  </p:normalViewPr>
  <p:slideViewPr>
    <p:cSldViewPr snapToGrid="0">
      <p:cViewPr varScale="1">
        <p:scale>
          <a:sx n="116" d="100"/>
          <a:sy n="116" d="100"/>
        </p:scale>
        <p:origin x="-330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"/>
    </p:cViewPr>
  </p:sorter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816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65" tIns="49532" rIns="99065" bIns="49532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Cambria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024313" y="0"/>
            <a:ext cx="3078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65" tIns="49532" rIns="99065" bIns="49532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Cambria" pitchFamily="18" charset="0"/>
              </a:defRPr>
            </a:lvl1pPr>
          </a:lstStyle>
          <a:p>
            <a:pPr>
              <a:defRPr/>
            </a:pPr>
            <a:fld id="{B2FF93A3-6758-45F2-8ECD-88FA85E0231E}" type="datetimeFigureOut">
              <a:rPr lang="en-US"/>
              <a:pPr>
                <a:defRPr/>
              </a:pPr>
              <a:t>10/21/2026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721850"/>
            <a:ext cx="307816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65" tIns="49532" rIns="99065" bIns="49532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Cambria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024313" y="9721850"/>
            <a:ext cx="3078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65" tIns="49532" rIns="99065" bIns="49532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Cambria" pitchFamily="18" charset="0"/>
              </a:defRPr>
            </a:lvl1pPr>
          </a:lstStyle>
          <a:p>
            <a:pPr>
              <a:defRPr/>
            </a:pPr>
            <a:fld id="{66F3BFAB-935E-48FB-AB08-DC1604CE41B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816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65" tIns="49532" rIns="99065" bIns="49532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Cambria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024313" y="0"/>
            <a:ext cx="3078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65" tIns="49532" rIns="99065" bIns="49532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Cambria" pitchFamily="18" charset="0"/>
              </a:defRPr>
            </a:lvl1pPr>
          </a:lstStyle>
          <a:p>
            <a:pPr>
              <a:defRPr/>
            </a:pPr>
            <a:fld id="{D2F33E4C-A45B-4212-83BB-972AF1385AA1}" type="datetimeFigureOut">
              <a:rPr lang="en-US"/>
              <a:pPr>
                <a:defRPr/>
              </a:pPr>
              <a:t>10/21/2026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11200" y="4926013"/>
            <a:ext cx="5683250" cy="34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65" tIns="49532" rIns="99065" bIns="495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noProof="0"/>
              <a:t>Click to edit Master text styles</a:t>
            </a:r>
          </a:p>
          <a:p>
            <a:pPr lvl="1"/>
            <a:r>
              <a:rPr noProof="0"/>
              <a:t>Second level</a:t>
            </a:r>
          </a:p>
          <a:p>
            <a:pPr lvl="2"/>
            <a:r>
              <a:rPr noProof="0"/>
              <a:t>Third level</a:t>
            </a:r>
          </a:p>
          <a:p>
            <a:pPr lvl="3"/>
            <a:r>
              <a:rPr noProof="0"/>
              <a:t>Fourth level</a:t>
            </a:r>
          </a:p>
          <a:p>
            <a:pPr lvl="4"/>
            <a:r>
              <a:rPr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721850"/>
            <a:ext cx="307816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65" tIns="49532" rIns="99065" bIns="49532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Cambria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024313" y="9721850"/>
            <a:ext cx="3078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65" tIns="49532" rIns="99065" bIns="49532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Cambria" pitchFamily="18" charset="0"/>
              </a:defRPr>
            </a:lvl1pPr>
          </a:lstStyle>
          <a:p>
            <a:pPr>
              <a:defRPr/>
            </a:pPr>
            <a:fld id="{629F1167-EAED-4D68-B48F-A9AFC392033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CC8D4-2695-413C-9C97-A0750E4620DB}" type="datetime1">
              <a:rPr lang="it-IT"/>
              <a:pPr>
                <a:defRPr/>
              </a:pPr>
              <a:t>21/10/2026</a:t>
            </a:fld>
            <a:r>
              <a:rPr lang="en-US"/>
              <a:t>7/31/20XX</a:t>
            </a:r>
          </a:p>
        </p:txBody>
      </p:sp>
      <p:sp>
        <p:nvSpPr>
          <p:cNvPr id="3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764E8-0229-4739-84FC-43FBA233766D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  <p:sp>
        <p:nvSpPr>
          <p:cNvPr id="4" name="Footer Placeholder 4">
            <a:extLst/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43013" y="1123950"/>
            <a:ext cx="9715500" cy="1233488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43013" y="2854325"/>
            <a:ext cx="9715500" cy="278447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05018-333C-486B-B4FD-C2618985CE4B}" type="datetime1">
              <a:rPr lang="it-IT"/>
              <a:pPr>
                <a:defRPr/>
              </a:pPr>
              <a:t>21/10/2026</a:t>
            </a:fld>
            <a:r>
              <a:rPr lang="en-US"/>
              <a:t>7/31/20XX</a:t>
            </a:r>
          </a:p>
        </p:txBody>
      </p:sp>
      <p:sp>
        <p:nvSpPr>
          <p:cNvPr id="5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B304E-690C-49D3-98D4-AFEE34C4DD82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43013" y="1123950"/>
            <a:ext cx="9715500" cy="1233488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43013" y="2854325"/>
            <a:ext cx="4781550" cy="278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6963" y="2854325"/>
            <a:ext cx="4781550" cy="278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2EAA-CE09-4636-9B29-28DCE4134439}" type="datetime1">
              <a:rPr lang="it-IT"/>
              <a:pPr>
                <a:defRPr/>
              </a:pPr>
              <a:t>21/10/2026</a:t>
            </a:fld>
            <a:r>
              <a:rPr lang="en-US"/>
              <a:t>7/31/20XX</a:t>
            </a:r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E86DC-4482-44A7-B7E1-4885575C43FE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  <p:sp>
        <p:nvSpPr>
          <p:cNvPr id="7" name="Footer Placeholder 4">
            <a:extLst/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ADD A FOOTER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43013" y="1123950"/>
            <a:ext cx="9715500" cy="12334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43013" y="2854325"/>
            <a:ext cx="9715500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 smtClean="0"/>
          </a:p>
        </p:txBody>
      </p:sp>
      <p:sp>
        <p:nvSpPr>
          <p:cNvPr id="70" name="Date Placeholder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567738" y="6364288"/>
            <a:ext cx="1616075" cy="238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572ABD1D-ABFA-4F5E-895B-3D10A83397DF}" type="datetime1">
              <a:rPr lang="it-IT"/>
              <a:pPr>
                <a:defRPr/>
              </a:pPr>
              <a:t>21/10/2026</a:t>
            </a:fld>
            <a:r>
              <a:rPr lang="en-US"/>
              <a:t>7/31/20XX</a:t>
            </a:r>
          </a:p>
        </p:txBody>
      </p:sp>
      <p:sp>
        <p:nvSpPr>
          <p:cNvPr id="71" name="Slide Number Placeholder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11110913" y="6364288"/>
            <a:ext cx="622300" cy="238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 i="0" spc="200" baseline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0CBE1465-1611-4B05-A317-44976BA0BE78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  <p:sp>
        <p:nvSpPr>
          <p:cNvPr id="72" name="Rectangle 71">
            <a:extLst/>
          </p:cNvPr>
          <p:cNvSpPr/>
          <p:nvPr userDrawn="1"/>
        </p:nvSpPr>
        <p:spPr>
          <a:xfrm>
            <a:off x="10336213" y="6421438"/>
            <a:ext cx="622300" cy="492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3" name="Footer Placeholder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1243013" y="6364288"/>
            <a:ext cx="5394325" cy="238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r>
              <a:rPr lang="en-US"/>
              <a:t>ADD A FOOTER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charset="0"/>
        <a:defRPr sz="8000" b="1" kern="1200" cap="all">
          <a:solidFill>
            <a:schemeClr val="tx1"/>
          </a:solidFill>
          <a:latin typeface="+mj-lt"/>
          <a:ea typeface="+mj-ea"/>
          <a:cs typeface="Calibri" panose="020F05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charset="0"/>
        <a:defRPr sz="8000" b="1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charset="0"/>
        <a:defRPr sz="8000" b="1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charset="0"/>
        <a:defRPr sz="8000" b="1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Font typeface="Arial" charset="0"/>
        <a:defRPr sz="8000" b="1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charset="0"/>
        <a:defRPr sz="8000" b="1">
          <a:solidFill>
            <a:schemeClr val="tx1"/>
          </a:solidFill>
          <a:latin typeface="Calibri" pitchFamily="34" charset="0"/>
          <a:cs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charset="0"/>
        <a:defRPr sz="8000" b="1">
          <a:solidFill>
            <a:schemeClr val="tx1"/>
          </a:solidFill>
          <a:latin typeface="Calibri" pitchFamily="34" charset="0"/>
          <a:cs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charset="0"/>
        <a:defRPr sz="8000" b="1">
          <a:solidFill>
            <a:schemeClr val="tx1"/>
          </a:solidFill>
          <a:latin typeface="Calibri" pitchFamily="34" charset="0"/>
          <a:cs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charset="0"/>
        <a:defRPr sz="8000" b="1">
          <a:solidFill>
            <a:schemeClr val="tx1"/>
          </a:solidFill>
          <a:latin typeface="Calibri" pitchFamily="34" charset="0"/>
          <a:cs typeface="Calibri" pitchFamily="34" charset="0"/>
        </a:defRPr>
      </a:lvl9pPr>
    </p:titleStyle>
    <p:bodyStyle>
      <a:lvl1pPr marL="273050" indent="-228600" algn="l" rtl="0" eaLnBrk="0" fontAlgn="base" hangingPunct="0">
        <a:spcBef>
          <a:spcPts val="1800"/>
        </a:spcBef>
        <a:spcAft>
          <a:spcPct val="0"/>
        </a:spcAft>
        <a:buClr>
          <a:srgbClr val="404040"/>
        </a:buClr>
        <a:buSzPct val="100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593725" indent="-228600" algn="l" rtl="0" eaLnBrk="0" fontAlgn="base" hangingPunct="0">
        <a:spcBef>
          <a:spcPts val="1000"/>
        </a:spcBef>
        <a:spcAft>
          <a:spcPct val="0"/>
        </a:spcAft>
        <a:buClr>
          <a:srgbClr val="404040"/>
        </a:buClr>
        <a:buSzPct val="10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14400" indent="-228600" algn="l" rtl="0" eaLnBrk="0" fontAlgn="base" hangingPunct="0">
        <a:spcBef>
          <a:spcPts val="800"/>
        </a:spcBef>
        <a:spcAft>
          <a:spcPct val="0"/>
        </a:spcAft>
        <a:buClr>
          <a:srgbClr val="404040"/>
        </a:buClr>
        <a:buSzPct val="100000"/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233488" indent="-228600" algn="l" rtl="0" eaLnBrk="0" fontAlgn="base" hangingPunct="0">
        <a:spcBef>
          <a:spcPts val="800"/>
        </a:spcBef>
        <a:spcAft>
          <a:spcPct val="0"/>
        </a:spcAft>
        <a:buClr>
          <a:srgbClr val="404040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554163" indent="-228600" algn="l" rtl="0" eaLnBrk="0" fontAlgn="base" hangingPunct="0">
        <a:spcBef>
          <a:spcPts val="800"/>
        </a:spcBef>
        <a:spcAft>
          <a:spcPct val="0"/>
        </a:spcAft>
        <a:buClr>
          <a:srgbClr val="404040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1062038" y="2560638"/>
            <a:ext cx="10021887" cy="1997075"/>
          </a:xfrm>
        </p:spPr>
        <p:txBody>
          <a:bodyPr wrap="square" tIns="91440" bIns="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110000"/>
              </a:lnSpc>
              <a:defRPr/>
            </a:pPr>
            <a:r>
              <a:rPr lang="en-US" sz="36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I percorsi scolastici e formativi della</a:t>
            </a:r>
            <a:br>
              <a:rPr lang="en-US" sz="36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</a:br>
            <a:r>
              <a:rPr lang="en-US" sz="36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</a:t>
            </a:r>
            <a:br>
              <a:rPr lang="en-US" sz="36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</a:br>
            <a:r>
              <a:rPr lang="en-US" sz="36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Provincia di Reggio Emilia</a:t>
            </a:r>
            <a:endParaRPr lang="en-US" sz="5400" cap="none" smtClean="0"/>
          </a:p>
        </p:txBody>
      </p:sp>
      <p:pic>
        <p:nvPicPr>
          <p:cNvPr id="7170" name="Picture 9" descr="PRINCIPA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175" y="546100"/>
            <a:ext cx="1868488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2514600" y="5076825"/>
            <a:ext cx="7534275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200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20 Ottobre 2026</a:t>
            </a:r>
          </a:p>
          <a:p>
            <a:pPr algn="ctr">
              <a:spcBef>
                <a:spcPct val="50000"/>
              </a:spcBef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Aula Magna Università di Modena e Reggio Emilia</a:t>
            </a: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</a:p>
          <a:p>
            <a:pPr algn="ctr">
              <a:spcBef>
                <a:spcPct val="50000"/>
              </a:spcBef>
              <a:defRPr/>
            </a:pPr>
            <a:endParaRPr lang="it-IT" sz="2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104900" y="1874838"/>
            <a:ext cx="10520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t-IT" sz="28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ORIENTARSI, SCEGLIERE e COSTRUIRE IL FUTURO</a:t>
            </a:r>
          </a:p>
        </p:txBody>
      </p:sp>
      <p:pic>
        <p:nvPicPr>
          <p:cNvPr id="7173" name="Picture 7" descr="Può includere: Una pila di cinque libri antichi rilegati in tela con un nastro dorato legato attorno al libro superiore. I libri sono in varie tonalità di blu, viola, rosso e marrone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63100" y="4945063"/>
            <a:ext cx="2628900" cy="191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>
            <a:spLocks noGrp="1"/>
          </p:cNvSpPr>
          <p:nvPr>
            <p:ph type="body" sz="half" idx="2"/>
          </p:nvPr>
        </p:nvSpPr>
        <p:spPr>
          <a:xfrm>
            <a:off x="414338" y="2854325"/>
            <a:ext cx="5610225" cy="160337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it-IT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fase dell’orientamento guardare dentro di NOI</a:t>
            </a:r>
          </a:p>
          <a:p>
            <a:pPr>
              <a:buFont typeface="Arial" charset="0"/>
              <a:buNone/>
              <a:defRPr/>
            </a:pPr>
            <a:r>
              <a:rPr lang="it-IT" sz="2000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CARATTERISTICHE E RISORSE PERSONALI </a:t>
            </a:r>
          </a:p>
          <a:p>
            <a:pPr>
              <a:buFont typeface="Arial" charset="0"/>
              <a:buNone/>
              <a:defRPr/>
            </a:pPr>
            <a:endParaRPr lang="it-IT" sz="2000" b="1" smtClean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>
              <a:buFont typeface="Arial" charset="0"/>
              <a:buNone/>
              <a:defRPr/>
            </a:pPr>
            <a:endParaRPr lang="it-IT" sz="2000" b="1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194" name="Picture 15" descr="Vettori e Illustrazioni di Uomo Che Pensa con download gratui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6950" y="1181100"/>
            <a:ext cx="19335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17" descr="Persona Che Legge Libro Vettoriali, Illustrazioni e 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34225" y="1104900"/>
            <a:ext cx="18383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8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785813" y="438150"/>
            <a:ext cx="10677525" cy="604838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ts val="4125"/>
              </a:lnSpc>
              <a:buFontTx/>
              <a:buNone/>
              <a:defRPr/>
            </a:pPr>
            <a:r>
              <a:rPr lang="en-US" sz="72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Poppins Heavy"/>
              </a:rPr>
              <a:t/>
            </a:r>
            <a:br>
              <a:rPr lang="en-US" sz="72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Poppins Heavy"/>
              </a:rPr>
            </a:br>
            <a:r>
              <a:rPr lang="en-US" sz="3600" cap="none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Poppins Heavy"/>
              </a:rPr>
              <a:t>COME ORIENTARSI: LE DOMANDE FONDAMENTALI</a:t>
            </a:r>
            <a:r>
              <a:rPr lang="en-US" sz="7200" cap="none" smtClean="0">
                <a:sym typeface="Poppins Heavy"/>
              </a:rPr>
              <a:t> 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6115050" y="4114800"/>
            <a:ext cx="521017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Mi informo: indirizzi titoli e quadri orari</a:t>
            </a:r>
          </a:p>
          <a:p>
            <a:pPr>
              <a:defRPr/>
            </a:pPr>
            <a:endParaRPr lang="it-IT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Esploro: ho partecipato agli open day?</a:t>
            </a:r>
          </a:p>
          <a:p>
            <a:pPr>
              <a:defRPr/>
            </a:pPr>
            <a:endParaRPr lang="it-IT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Scelta condivisa: studenti, genitori e docenti</a:t>
            </a:r>
          </a:p>
          <a:p>
            <a:pPr>
              <a:spcBef>
                <a:spcPct val="50000"/>
              </a:spcBef>
              <a:defRPr/>
            </a:pPr>
            <a:endParaRPr lang="it-IT" sz="2000">
              <a:latin typeface="Calibri" pitchFamily="34" charset="0"/>
            </a:endParaRPr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5838825" y="2860675"/>
            <a:ext cx="635317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II fase dell’orientamento GUARDARE fuori di NOI</a:t>
            </a:r>
          </a:p>
          <a:p>
            <a:pPr eaLnBrk="0" hangingPunct="0">
              <a:spcBef>
                <a:spcPct val="500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  <a:cs typeface="Calibri" pitchFamily="34" charset="0"/>
              </a:rPr>
              <a:t>ESPLORARE LE SCUOLE 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95300" y="4219575"/>
            <a:ext cx="48672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Cosa mi piace? e cosa mi appassiona?</a:t>
            </a:r>
          </a:p>
          <a:p>
            <a:pPr>
              <a:defRPr/>
            </a:pPr>
            <a:endParaRPr lang="it-IT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In cosa riesco meglio? </a:t>
            </a:r>
          </a:p>
          <a:p>
            <a:pPr>
              <a:defRPr/>
            </a:pPr>
            <a:endParaRPr lang="it-IT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Interessi, capacità, stile di apprendimento</a:t>
            </a:r>
          </a:p>
          <a:p>
            <a:pPr>
              <a:defRPr/>
            </a:pPr>
            <a:endParaRPr lang="it-IT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endParaRPr lang="it-IT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9" name="Rectangle 7"/>
          <p:cNvSpPr>
            <a:spLocks noGrp="1"/>
          </p:cNvSpPr>
          <p:nvPr>
            <p:ph type="title" idx="4294967295"/>
          </p:nvPr>
        </p:nvSpPr>
        <p:spPr bwMode="auto">
          <a:xfrm>
            <a:off x="482600" y="355600"/>
            <a:ext cx="11544300" cy="7715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it-IT" sz="28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IL SISTEMA SCOLASTICO E</a:t>
            </a:r>
            <a:r>
              <a:rPr lang="it-IT" sz="28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2800" cap="none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FORMATIVO</a:t>
            </a:r>
          </a:p>
        </p:txBody>
      </p:sp>
      <p:sp>
        <p:nvSpPr>
          <p:cNvPr id="9218" name="WordArt 13"/>
          <p:cNvSpPr>
            <a:spLocks noChangeArrowheads="1" noChangeShapeType="1" noTextEdit="1"/>
          </p:cNvSpPr>
          <p:nvPr/>
        </p:nvSpPr>
        <p:spPr bwMode="auto">
          <a:xfrm>
            <a:off x="3057525" y="5421313"/>
            <a:ext cx="12668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Università </a:t>
            </a:r>
          </a:p>
        </p:txBody>
      </p:sp>
      <p:sp>
        <p:nvSpPr>
          <p:cNvPr id="9219" name="WordArt 12"/>
          <p:cNvSpPr>
            <a:spLocks noChangeArrowheads="1" noChangeShapeType="1" noTextEdit="1"/>
          </p:cNvSpPr>
          <p:nvPr/>
        </p:nvSpPr>
        <p:spPr bwMode="auto">
          <a:xfrm>
            <a:off x="1479550" y="5394325"/>
            <a:ext cx="14319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Formazione </a:t>
            </a:r>
          </a:p>
        </p:txBody>
      </p:sp>
      <p:sp>
        <p:nvSpPr>
          <p:cNvPr id="9220" name="WordArt 14"/>
          <p:cNvSpPr>
            <a:spLocks noChangeArrowheads="1" noChangeShapeType="1" noTextEdit="1"/>
          </p:cNvSpPr>
          <p:nvPr/>
        </p:nvSpPr>
        <p:spPr bwMode="auto">
          <a:xfrm>
            <a:off x="6170613" y="5603875"/>
            <a:ext cx="833437" cy="280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Lavoro </a:t>
            </a:r>
          </a:p>
        </p:txBody>
      </p:sp>
      <p:sp>
        <p:nvSpPr>
          <p:cNvPr id="9221" name="AutoShape 17"/>
          <p:cNvSpPr>
            <a:spLocks noChangeArrowheads="1"/>
          </p:cNvSpPr>
          <p:nvPr/>
        </p:nvSpPr>
        <p:spPr bwMode="auto">
          <a:xfrm>
            <a:off x="2657475" y="4941888"/>
            <a:ext cx="839788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222" name="AutoShape 18"/>
          <p:cNvSpPr>
            <a:spLocks noChangeArrowheads="1"/>
          </p:cNvSpPr>
          <p:nvPr/>
        </p:nvSpPr>
        <p:spPr bwMode="auto">
          <a:xfrm>
            <a:off x="9032875" y="5334000"/>
            <a:ext cx="7747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223" name="AutoShape 19"/>
          <p:cNvSpPr>
            <a:spLocks noChangeArrowheads="1"/>
          </p:cNvSpPr>
          <p:nvPr/>
        </p:nvSpPr>
        <p:spPr bwMode="auto">
          <a:xfrm>
            <a:off x="6203950" y="5164138"/>
            <a:ext cx="773113" cy="2698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450" name="Rectangle 15"/>
          <p:cNvSpPr>
            <a:spLocks noChangeArrowheads="1"/>
          </p:cNvSpPr>
          <p:nvPr/>
        </p:nvSpPr>
        <p:spPr bwMode="auto">
          <a:xfrm>
            <a:off x="628650" y="1862138"/>
            <a:ext cx="1457325" cy="25034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LICEI</a:t>
            </a: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8128000" y="1866900"/>
            <a:ext cx="2406650" cy="1244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t-IT" sz="16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it-IT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IeFP</a:t>
            </a:r>
            <a:r>
              <a:rPr lang="it-IT" sz="16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</a:p>
          <a:p>
            <a:pPr algn="ctr">
              <a:defRPr/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PROFESSIONALI O ENTI</a:t>
            </a:r>
            <a:r>
              <a:rPr lang="it-IT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</a:p>
          <a:p>
            <a:pPr algn="ctr">
              <a:defRPr/>
            </a:pPr>
            <a:r>
              <a:rPr lang="it-IT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3</a:t>
            </a:r>
            <a:r>
              <a:rPr lang="it-IT" sz="16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it-IT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anni</a:t>
            </a:r>
          </a:p>
          <a:p>
            <a:pPr algn="ctr">
              <a:defRPr/>
            </a:pPr>
            <a:endParaRPr lang="it-IT" sz="1600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2352675" y="1897063"/>
            <a:ext cx="1495425" cy="24955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t-IT" sz="1600" b="1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LICEI</a:t>
            </a:r>
          </a:p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TECNICOLOGICI </a:t>
            </a:r>
          </a:p>
          <a:p>
            <a:pPr algn="ctr">
              <a:defRPr/>
            </a:pPr>
            <a:r>
              <a:rPr lang="it-IT" sz="1600" b="1"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Tecnici</a:t>
            </a:r>
          </a:p>
          <a:p>
            <a:pPr algn="ctr">
              <a:defRPr/>
            </a:pPr>
            <a:endParaRPr lang="it-IT" sz="1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544" name="Rectangle 102"/>
          <p:cNvSpPr>
            <a:spLocks noChangeArrowheads="1"/>
          </p:cNvSpPr>
          <p:nvPr/>
        </p:nvSpPr>
        <p:spPr bwMode="auto">
          <a:xfrm>
            <a:off x="473075" y="4565650"/>
            <a:ext cx="5097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Diploma di liceo, liceo tecnologico e professionale*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5889625" y="1901825"/>
            <a:ext cx="1549400" cy="1858963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LICEI </a:t>
            </a:r>
          </a:p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TECNOLOGICI </a:t>
            </a:r>
          </a:p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PROFESSIONALI </a:t>
            </a:r>
          </a:p>
          <a:p>
            <a:pPr algn="ctr">
              <a:defRPr/>
            </a:pPr>
            <a:endParaRPr lang="it-IT" sz="1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FILIERA 4+2</a:t>
            </a:r>
          </a:p>
          <a:p>
            <a:pPr algn="ctr">
              <a:defRPr/>
            </a:pPr>
            <a:endParaRPr lang="it-IT" sz="1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897563" y="3851275"/>
            <a:ext cx="1612900" cy="274638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Diploma </a:t>
            </a:r>
            <a:endParaRPr lang="it-IT" sz="1200" b="1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7184" name="Text Box 97"/>
          <p:cNvSpPr txBox="1">
            <a:spLocks noChangeArrowheads="1"/>
          </p:cNvSpPr>
          <p:nvPr/>
        </p:nvSpPr>
        <p:spPr bwMode="auto">
          <a:xfrm>
            <a:off x="617538" y="1379538"/>
            <a:ext cx="6978650" cy="36671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ISTRUZIONE 2° GRADO</a:t>
            </a: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8112125" y="3617913"/>
            <a:ext cx="1220788" cy="836612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Professionale</a:t>
            </a:r>
            <a:r>
              <a:rPr lang="it-IT" sz="1600" b="1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>
              <a:defRPr/>
            </a:pPr>
            <a:r>
              <a:rPr lang="it-IT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2 anni</a:t>
            </a:r>
          </a:p>
          <a:p>
            <a:pPr algn="ctr">
              <a:defRPr/>
            </a:pPr>
            <a:endParaRPr lang="it-IT" sz="16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86" name="Text Box 99"/>
          <p:cNvSpPr txBox="1">
            <a:spLocks noChangeArrowheads="1"/>
          </p:cNvSpPr>
          <p:nvPr/>
        </p:nvSpPr>
        <p:spPr bwMode="auto">
          <a:xfrm>
            <a:off x="8121650" y="1373188"/>
            <a:ext cx="2438400" cy="366712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IeFP</a:t>
            </a:r>
          </a:p>
        </p:txBody>
      </p:sp>
      <p:sp>
        <p:nvSpPr>
          <p:cNvPr id="3" name="Rectangle 15"/>
          <p:cNvSpPr>
            <a:spLocks noChangeArrowheads="1"/>
          </p:cNvSpPr>
          <p:nvPr/>
        </p:nvSpPr>
        <p:spPr bwMode="auto">
          <a:xfrm>
            <a:off x="4070350" y="1893888"/>
            <a:ext cx="1495425" cy="2501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t-IT" sz="1600" b="1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LICEI</a:t>
            </a:r>
          </a:p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PROFESSIONALI</a:t>
            </a:r>
          </a:p>
          <a:p>
            <a:pPr algn="ctr">
              <a:defRPr/>
            </a:pPr>
            <a:r>
              <a:rPr lang="it-IT" sz="1600" b="1"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Professionali</a:t>
            </a:r>
          </a:p>
          <a:p>
            <a:pPr algn="ctr">
              <a:defRPr/>
            </a:pPr>
            <a:endParaRPr lang="it-IT" sz="1600" b="1">
              <a:latin typeface="Calibri" pitchFamily="34" charset="0"/>
            </a:endParaRPr>
          </a:p>
        </p:txBody>
      </p:sp>
      <p:sp>
        <p:nvSpPr>
          <p:cNvPr id="9234" name="Text Box 23"/>
          <p:cNvSpPr txBox="1">
            <a:spLocks noChangeArrowheads="1"/>
          </p:cNvSpPr>
          <p:nvPr/>
        </p:nvSpPr>
        <p:spPr bwMode="auto">
          <a:xfrm>
            <a:off x="296863" y="6396038"/>
            <a:ext cx="45037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i="1">
                <a:solidFill>
                  <a:schemeClr val="bg1"/>
                </a:solidFill>
                <a:latin typeface="Calibri" pitchFamily="34" charset="0"/>
              </a:rPr>
              <a:t>*riferimento al d.l.170/26  in attesa di conversione</a:t>
            </a:r>
          </a:p>
        </p:txBody>
      </p:sp>
      <p:sp>
        <p:nvSpPr>
          <p:cNvPr id="9235" name="Rectangle 15"/>
          <p:cNvSpPr>
            <a:spLocks noChangeArrowheads="1"/>
          </p:cNvSpPr>
          <p:nvPr/>
        </p:nvSpPr>
        <p:spPr bwMode="auto">
          <a:xfrm>
            <a:off x="5921375" y="4216400"/>
            <a:ext cx="1573213" cy="81915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sz="1600" b="1">
                <a:solidFill>
                  <a:schemeClr val="bg1"/>
                </a:solidFill>
                <a:latin typeface="Calibri" pitchFamily="34" charset="0"/>
              </a:rPr>
              <a:t>FORMAZIONE ITS </a:t>
            </a:r>
            <a:endParaRPr lang="it-IT" sz="16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9410700" y="3613150"/>
            <a:ext cx="1220788" cy="8255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it-IT" sz="1600" b="1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Enti</a:t>
            </a:r>
          </a:p>
          <a:p>
            <a:pPr algn="ctr">
              <a:defRPr/>
            </a:pPr>
            <a:r>
              <a:rPr lang="it-IT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1 anno per </a:t>
            </a:r>
          </a:p>
          <a:p>
            <a:pPr algn="ctr">
              <a:defRPr/>
            </a:pPr>
            <a:r>
              <a:rPr lang="it-IT" sz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qualifica IV</a:t>
            </a:r>
          </a:p>
          <a:p>
            <a:pPr algn="ctr">
              <a:defRPr/>
            </a:pPr>
            <a:endParaRPr lang="it-IT" sz="16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8148638" y="3222625"/>
            <a:ext cx="2495550" cy="274638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Qualifica di III livello</a:t>
            </a:r>
            <a:r>
              <a:rPr lang="it-IT" sz="1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11" name="Rectangle 102"/>
          <p:cNvSpPr>
            <a:spLocks noChangeArrowheads="1"/>
          </p:cNvSpPr>
          <p:nvPr/>
        </p:nvSpPr>
        <p:spPr bwMode="auto">
          <a:xfrm>
            <a:off x="8128000" y="4611688"/>
            <a:ext cx="2792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Diploma di liceo </a:t>
            </a:r>
          </a:p>
          <a:p>
            <a:pPr algn="ctr">
              <a:defRPr/>
            </a:pPr>
            <a:r>
              <a:rPr lang="it-IT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tecnologico/professionale*</a:t>
            </a:r>
          </a:p>
        </p:txBody>
      </p:sp>
      <p:sp>
        <p:nvSpPr>
          <p:cNvPr id="9239" name="WordArt 13"/>
          <p:cNvSpPr>
            <a:spLocks noChangeArrowheads="1" noChangeShapeType="1" noTextEdit="1"/>
          </p:cNvSpPr>
          <p:nvPr/>
        </p:nvSpPr>
        <p:spPr bwMode="auto">
          <a:xfrm>
            <a:off x="6069013" y="6059488"/>
            <a:ext cx="118427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Università </a:t>
            </a:r>
          </a:p>
        </p:txBody>
      </p:sp>
      <p:sp>
        <p:nvSpPr>
          <p:cNvPr id="9240" name="WordArt 14"/>
          <p:cNvSpPr>
            <a:spLocks noChangeArrowheads="1" noChangeShapeType="1" noTextEdit="1"/>
          </p:cNvSpPr>
          <p:nvPr/>
        </p:nvSpPr>
        <p:spPr bwMode="auto">
          <a:xfrm>
            <a:off x="2574925" y="5854700"/>
            <a:ext cx="833438" cy="280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Lavoro </a:t>
            </a:r>
          </a:p>
        </p:txBody>
      </p:sp>
      <p:sp>
        <p:nvSpPr>
          <p:cNvPr id="9241" name="WordArt 12"/>
          <p:cNvSpPr>
            <a:spLocks noChangeArrowheads="1" noChangeShapeType="1" noTextEdit="1"/>
          </p:cNvSpPr>
          <p:nvPr/>
        </p:nvSpPr>
        <p:spPr bwMode="auto">
          <a:xfrm>
            <a:off x="8018463" y="5707063"/>
            <a:ext cx="143192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Formazione </a:t>
            </a:r>
          </a:p>
        </p:txBody>
      </p:sp>
      <p:sp>
        <p:nvSpPr>
          <p:cNvPr id="9242" name="WordArt 14"/>
          <p:cNvSpPr>
            <a:spLocks noChangeArrowheads="1" noChangeShapeType="1" noTextEdit="1"/>
          </p:cNvSpPr>
          <p:nvPr/>
        </p:nvSpPr>
        <p:spPr bwMode="auto">
          <a:xfrm>
            <a:off x="9128125" y="6146800"/>
            <a:ext cx="833438" cy="2809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Lavoro </a:t>
            </a:r>
          </a:p>
        </p:txBody>
      </p:sp>
      <p:sp>
        <p:nvSpPr>
          <p:cNvPr id="9243" name="WordArt 13"/>
          <p:cNvSpPr>
            <a:spLocks noChangeArrowheads="1" noChangeShapeType="1" noTextEdit="1"/>
          </p:cNvSpPr>
          <p:nvPr/>
        </p:nvSpPr>
        <p:spPr bwMode="auto">
          <a:xfrm>
            <a:off x="9632950" y="5675313"/>
            <a:ext cx="1184275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Università 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sz="quarter" idx="4294967295"/>
          </p:nvPr>
        </p:nvSpPr>
        <p:spPr>
          <a:xfrm>
            <a:off x="404813" y="1322388"/>
            <a:ext cx="6864350" cy="4425950"/>
          </a:xfrm>
        </p:spPr>
        <p:txBody>
          <a:bodyPr/>
          <a:lstStyle/>
          <a:p>
            <a:pPr marL="44450" indent="0">
              <a:buFont typeface="Arial" charset="0"/>
              <a:buNone/>
              <a:defRPr/>
            </a:pPr>
            <a:r>
              <a:rPr lang="it-IT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OFFRONO</a:t>
            </a:r>
            <a:r>
              <a:rPr lang="it-IT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44450" indent="0">
              <a:buFont typeface="Arial" charset="0"/>
              <a:buNone/>
              <a:defRPr/>
            </a:pP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una</a:t>
            </a:r>
            <a:r>
              <a:rPr lang="it-IT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ampia formazione culturale</a:t>
            </a: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un </a:t>
            </a:r>
            <a:r>
              <a:rPr lang="it-IT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metodo di studio </a:t>
            </a: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 affrontare tematiche e problemi;</a:t>
            </a:r>
          </a:p>
          <a:p>
            <a:pPr marL="44450" indent="0">
              <a:buFont typeface="Arial" charset="0"/>
              <a:buNone/>
              <a:defRPr/>
            </a:pPr>
            <a:r>
              <a:rPr lang="it-IT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Sviluppano capacità di ragionamento</a:t>
            </a:r>
            <a:r>
              <a:rPr lang="it-IT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logico e di analisi. </a:t>
            </a:r>
          </a:p>
          <a:p>
            <a:pPr marL="44450" indent="0">
              <a:buFont typeface="Arial" charset="0"/>
              <a:buNone/>
              <a:defRPr/>
            </a:pPr>
            <a:r>
              <a:rPr lang="it-IT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TITOLO RILASCIATO </a:t>
            </a:r>
            <a:r>
              <a:rPr lang="it-IT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44450" indent="0">
              <a:buFont typeface="Arial" charset="0"/>
              <a:buNone/>
              <a:defRPr/>
            </a:pP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diploma di </a:t>
            </a:r>
            <a:r>
              <a:rPr lang="it-IT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istruzione secondaria di II grado </a:t>
            </a: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 indicazione dell’indirizzo liceale frequentato </a:t>
            </a:r>
          </a:p>
          <a:p>
            <a:pPr marL="44450" indent="0">
              <a:buFont typeface="Arial" charset="0"/>
              <a:buNone/>
              <a:defRPr/>
            </a:pPr>
            <a:r>
              <a:rPr lang="it-IT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INDIRIZZI</a:t>
            </a:r>
            <a:endParaRPr lang="it-IT" b="1" smtClean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4450" indent="0">
              <a:buFont typeface="Arial" charset="0"/>
              <a:buNone/>
              <a:defRPr/>
            </a:pPr>
            <a:r>
              <a:rPr lang="it-IT" b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10 indirizzi liceali nel nostro territorio</a:t>
            </a:r>
            <a:r>
              <a:rPr lang="it-IT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articolati in un primo biennio e successivo triennio</a:t>
            </a:r>
          </a:p>
          <a:p>
            <a:pPr marL="44450" indent="0" eaLnBrk="1" hangingPunct="1">
              <a:spcBef>
                <a:spcPts val="1200"/>
              </a:spcBef>
              <a:buFont typeface="Arial" charset="0"/>
              <a:buNone/>
              <a:defRPr/>
            </a:pPr>
            <a:endParaRPr lang="en-US" b="1" smtClean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/>
          </p:cNvPr>
          <p:cNvSpPr>
            <a:spLocks noGrp="1"/>
          </p:cNvSpPr>
          <p:nvPr>
            <p:ph type="sldNum" sz="quarter" idx="11"/>
          </p:nvPr>
        </p:nvSpPr>
        <p:spPr>
          <a:xfrm>
            <a:off x="11058525" y="5835650"/>
            <a:ext cx="1041400" cy="246063"/>
          </a:xfrm>
        </p:spPr>
        <p:txBody>
          <a:bodyPr/>
          <a:lstStyle/>
          <a:p>
            <a:pPr algn="ctr">
              <a:defRPr/>
            </a:pPr>
            <a:fld id="{499A20CD-715F-40ED-9754-A2E50BAC3B08}" type="slidenum">
              <a:rPr lang="en-US">
                <a:cs typeface="+mn-cs"/>
              </a:rPr>
              <a:pPr algn="ctr">
                <a:defRPr/>
              </a:pPr>
              <a:t>4</a:t>
            </a:fld>
            <a:endParaRPr lang="en-US" dirty="0">
              <a:cs typeface="+mn-cs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8340725" y="1187450"/>
            <a:ext cx="36861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Cosa sono le CURVATURE o i POTENZIAMENTI?</a:t>
            </a:r>
          </a:p>
          <a:p>
            <a:pPr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Sono specializzazioni definite </a:t>
            </a:r>
            <a:r>
              <a:rPr lang="it-IT" sz="2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potenziamenti</a:t>
            </a: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o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it-IT" sz="2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curvature,</a:t>
            </a: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cioè</a:t>
            </a: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percorsi di ampliamento</a:t>
            </a: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dell’offerta formativa di</a:t>
            </a: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un indirizzo. </a:t>
            </a:r>
          </a:p>
          <a:p>
            <a:pPr>
              <a:defRPr/>
            </a:pPr>
            <a:endParaRPr lang="it-IT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it-IT" sz="2000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Diversi da un istituto all’altro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offrono conoscenze in alcune materie. Il titolo di studio è quello dell’indirizzo! </a:t>
            </a:r>
            <a:endParaRPr lang="it-IT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endParaRPr lang="it-IT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44" name="Picture 7" descr="Può includere: Una pila di cinque libri antichi rilegati in tela con un nastro dorato legato attorno al libro superiore. I libri sono in varie tonalità di blu, viola, rosso e marron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20325" y="5459413"/>
            <a:ext cx="1543050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WordArt 13"/>
          <p:cNvSpPr>
            <a:spLocks noChangeArrowheads="1" noChangeShapeType="1" noTextEdit="1"/>
          </p:cNvSpPr>
          <p:nvPr/>
        </p:nvSpPr>
        <p:spPr bwMode="auto">
          <a:xfrm>
            <a:off x="620713" y="469900"/>
            <a:ext cx="25971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I LICEI 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4"/>
          <p:cNvSpPr txBox="1">
            <a:spLocks noChangeArrowheads="1"/>
          </p:cNvSpPr>
          <p:nvPr/>
        </p:nvSpPr>
        <p:spPr bwMode="auto">
          <a:xfrm>
            <a:off x="357188" y="357188"/>
            <a:ext cx="3730625" cy="396875"/>
          </a:xfrm>
          <a:prstGeom prst="rect">
            <a:avLst/>
          </a:prstGeom>
          <a:solidFill>
            <a:srgbClr val="CC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Calibri" pitchFamily="34" charset="0"/>
              </a:rPr>
              <a:t>LICEO ARTISTICO</a:t>
            </a:r>
            <a:r>
              <a:rPr lang="it-IT" b="1">
                <a:latin typeface="Calibri" pitchFamily="34" charset="0"/>
              </a:rPr>
              <a:t> * Chierici - Pascal</a:t>
            </a:r>
          </a:p>
        </p:txBody>
      </p:sp>
      <p:sp>
        <p:nvSpPr>
          <p:cNvPr id="11266" name="Text Box 9"/>
          <p:cNvSpPr txBox="1">
            <a:spLocks noChangeArrowheads="1"/>
          </p:cNvSpPr>
          <p:nvPr/>
        </p:nvSpPr>
        <p:spPr bwMode="auto">
          <a:xfrm>
            <a:off x="4238625" y="363538"/>
            <a:ext cx="3651250" cy="3968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Calibri" pitchFamily="34" charset="0"/>
              </a:rPr>
              <a:t>LICEO CLASSICO</a:t>
            </a:r>
            <a:r>
              <a:rPr lang="it-IT" b="1">
                <a:latin typeface="Calibri" pitchFamily="34" charset="0"/>
              </a:rPr>
              <a:t> *Ariosto - Corso</a:t>
            </a:r>
            <a:r>
              <a:rPr lang="it-IT" b="1"/>
              <a:t> </a:t>
            </a:r>
          </a:p>
        </p:txBody>
      </p:sp>
      <p:sp>
        <p:nvSpPr>
          <p:cNvPr id="11267" name="Text Box 10"/>
          <p:cNvSpPr txBox="1">
            <a:spLocks noChangeArrowheads="1"/>
          </p:cNvSpPr>
          <p:nvPr/>
        </p:nvSpPr>
        <p:spPr bwMode="auto">
          <a:xfrm>
            <a:off x="330200" y="2033588"/>
            <a:ext cx="7543800" cy="396875"/>
          </a:xfrm>
          <a:prstGeom prst="rect">
            <a:avLst/>
          </a:prstGeom>
          <a:solidFill>
            <a:srgbClr val="F6E1F7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Calibri" pitchFamily="34" charset="0"/>
              </a:rPr>
              <a:t>LICEO SCIENZE UMANE</a:t>
            </a:r>
            <a:r>
              <a:rPr lang="it-IT" b="1">
                <a:latin typeface="Calibri" pitchFamily="34" charset="0"/>
              </a:rPr>
              <a:t> * Canossa - Corso - S.Gregorio - S.Tomaso</a:t>
            </a:r>
          </a:p>
        </p:txBody>
      </p:sp>
      <p:sp>
        <p:nvSpPr>
          <p:cNvPr id="11268" name="Text Box 14"/>
          <p:cNvSpPr txBox="1">
            <a:spLocks noChangeArrowheads="1"/>
          </p:cNvSpPr>
          <p:nvPr/>
        </p:nvSpPr>
        <p:spPr bwMode="auto">
          <a:xfrm>
            <a:off x="352425" y="4605338"/>
            <a:ext cx="7572375" cy="809625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Calibri" pitchFamily="34" charset="0"/>
              </a:rPr>
              <a:t>LICEO SCIENTIFICO opzione SCIENZE APPLICATE </a:t>
            </a:r>
          </a:p>
          <a:p>
            <a:pPr>
              <a:spcBef>
                <a:spcPct val="50000"/>
              </a:spcBef>
            </a:pPr>
            <a:r>
              <a:rPr lang="it-IT" b="1">
                <a:latin typeface="Calibri" pitchFamily="34" charset="0"/>
              </a:rPr>
              <a:t>*Moro - Pascal - Zanelli - Corso - Iexs - Iess</a:t>
            </a:r>
          </a:p>
        </p:txBody>
      </p:sp>
      <p:sp>
        <p:nvSpPr>
          <p:cNvPr id="41986" name="Title 1"/>
          <p:cNvSpPr>
            <a:spLocks/>
          </p:cNvSpPr>
          <p:nvPr/>
        </p:nvSpPr>
        <p:spPr bwMode="auto">
          <a:xfrm>
            <a:off x="8805863" y="1279525"/>
            <a:ext cx="306705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lnSpc>
                <a:spcPct val="75000"/>
              </a:lnSpc>
              <a:buFont typeface="Arial" charset="0"/>
              <a:buNone/>
              <a:defRPr/>
            </a:pPr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  <a:cs typeface="Calibri" pitchFamily="34" charset="0"/>
              </a:rPr>
              <a:t>I LICEI</a:t>
            </a:r>
            <a:b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  <a:cs typeface="Calibri" pitchFamily="34" charset="0"/>
              </a:rPr>
            </a:br>
            <a:endParaRPr lang="en-US" sz="4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  <a:cs typeface="Calibri" pitchFamily="34" charset="0"/>
            </a:endParaRPr>
          </a:p>
          <a:p>
            <a:pPr>
              <a:lnSpc>
                <a:spcPct val="75000"/>
              </a:lnSpc>
              <a:buFont typeface="Arial" charset="0"/>
              <a:buNone/>
              <a:defRPr/>
            </a:pPr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  <a:cs typeface="Calibri" pitchFamily="34" charset="0"/>
              </a:rPr>
              <a:t>indirizzi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  <a:cs typeface="Calibri" pitchFamily="34" charset="0"/>
              </a:rPr>
              <a:t/>
            </a:r>
            <a:b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  <a:cs typeface="Calibri" pitchFamily="34" charset="0"/>
              </a:rPr>
            </a:br>
            <a:endParaRPr lang="en-US" sz="4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  <a:cs typeface="Calibri" pitchFamily="34" charset="0"/>
            </a:endParaRPr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325438" y="1025525"/>
            <a:ext cx="7546975" cy="8096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Calibri" pitchFamily="34" charset="0"/>
              </a:rPr>
              <a:t>LICEO LINGUISTICO </a:t>
            </a:r>
          </a:p>
          <a:p>
            <a:pPr>
              <a:spcBef>
                <a:spcPct val="50000"/>
              </a:spcBef>
            </a:pPr>
            <a:r>
              <a:rPr lang="it-IT" b="1">
                <a:latin typeface="Calibri" pitchFamily="34" charset="0"/>
              </a:rPr>
              <a:t>* Canossa – Moro - Cattaneo – Corso – Gobetti - Russell - Iess</a:t>
            </a:r>
          </a:p>
        </p:txBody>
      </p:sp>
      <p:pic>
        <p:nvPicPr>
          <p:cNvPr id="11271" name="Picture 12" descr="Può includere: Una pila di cinque libri antichi rilegati in tela con un nastro dorato legato attorno al libro superiore. I libri sono in varie tonalità di blu, viola, rosso e marron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67900" y="5535613"/>
            <a:ext cx="1543050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Text Box 15"/>
          <p:cNvSpPr txBox="1">
            <a:spLocks noChangeArrowheads="1"/>
          </p:cNvSpPr>
          <p:nvPr/>
        </p:nvSpPr>
        <p:spPr bwMode="auto">
          <a:xfrm>
            <a:off x="4038600" y="5905500"/>
            <a:ext cx="3738563" cy="396875"/>
          </a:xfrm>
          <a:prstGeom prst="rect">
            <a:avLst/>
          </a:prstGeom>
          <a:solidFill>
            <a:srgbClr val="CC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Calibri" pitchFamily="34" charset="0"/>
              </a:rPr>
              <a:t>LICEO MADE IN ITALY</a:t>
            </a:r>
            <a:r>
              <a:rPr lang="it-IT" sz="2000" b="1"/>
              <a:t> </a:t>
            </a:r>
            <a:r>
              <a:rPr lang="it-IT" b="1"/>
              <a:t>*</a:t>
            </a:r>
            <a:r>
              <a:rPr lang="it-IT" b="1">
                <a:latin typeface="Calibri" pitchFamily="34" charset="0"/>
              </a:rPr>
              <a:t>Scaruffi</a:t>
            </a:r>
          </a:p>
        </p:txBody>
      </p:sp>
      <p:sp>
        <p:nvSpPr>
          <p:cNvPr id="11273" name="Text Box 15"/>
          <p:cNvSpPr txBox="1">
            <a:spLocks noChangeArrowheads="1"/>
          </p:cNvSpPr>
          <p:nvPr/>
        </p:nvSpPr>
        <p:spPr bwMode="auto">
          <a:xfrm>
            <a:off x="385763" y="5668963"/>
            <a:ext cx="3519487" cy="39687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Calibri" pitchFamily="34" charset="0"/>
              </a:rPr>
              <a:t>LICEO SPORTIVO</a:t>
            </a:r>
            <a:r>
              <a:rPr lang="it-IT" sz="2000" b="1"/>
              <a:t> </a:t>
            </a:r>
            <a:r>
              <a:rPr lang="it-IT" b="1"/>
              <a:t>*</a:t>
            </a:r>
            <a:r>
              <a:rPr lang="it-IT" b="1">
                <a:latin typeface="Calibri" pitchFamily="34" charset="0"/>
              </a:rPr>
              <a:t>Spallanzani </a:t>
            </a:r>
          </a:p>
        </p:txBody>
      </p:sp>
      <p:sp>
        <p:nvSpPr>
          <p:cNvPr id="11274" name="Text Box 16"/>
          <p:cNvSpPr txBox="1">
            <a:spLocks noChangeArrowheads="1"/>
          </p:cNvSpPr>
          <p:nvPr/>
        </p:nvSpPr>
        <p:spPr bwMode="auto">
          <a:xfrm>
            <a:off x="384175" y="6202363"/>
            <a:ext cx="3495675" cy="396875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Calibri" pitchFamily="34" charset="0"/>
              </a:rPr>
              <a:t>LICEO COREUTICO</a:t>
            </a:r>
            <a:r>
              <a:rPr lang="it-IT" sz="2000" b="1"/>
              <a:t> </a:t>
            </a:r>
            <a:r>
              <a:rPr lang="it-IT" b="1"/>
              <a:t>*</a:t>
            </a:r>
            <a:r>
              <a:rPr lang="it-IT" b="1">
                <a:latin typeface="Calibri" pitchFamily="34" charset="0"/>
              </a:rPr>
              <a:t>Canossa</a:t>
            </a:r>
          </a:p>
        </p:txBody>
      </p:sp>
      <p:sp>
        <p:nvSpPr>
          <p:cNvPr id="11275" name="Text Box 13"/>
          <p:cNvSpPr txBox="1">
            <a:spLocks noChangeArrowheads="1"/>
          </p:cNvSpPr>
          <p:nvPr/>
        </p:nvSpPr>
        <p:spPr bwMode="auto">
          <a:xfrm>
            <a:off x="331788" y="3622675"/>
            <a:ext cx="7600950" cy="809625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Calibri" pitchFamily="34" charset="0"/>
              </a:rPr>
              <a:t>LICEO SCIENTIFICO </a:t>
            </a:r>
          </a:p>
          <a:p>
            <a:pPr>
              <a:spcBef>
                <a:spcPct val="50000"/>
              </a:spcBef>
            </a:pPr>
            <a:r>
              <a:rPr lang="it-IT" b="1">
                <a:latin typeface="Calibri" pitchFamily="34" charset="0"/>
              </a:rPr>
              <a:t>*Spallanzani - Moro –Cattaneo – Corso - D’Arzo - Gobetti - Russell - S.Gregorio</a:t>
            </a:r>
          </a:p>
        </p:txBody>
      </p:sp>
      <p:sp>
        <p:nvSpPr>
          <p:cNvPr id="11276" name="Text Box 12"/>
          <p:cNvSpPr>
            <a:spLocks noChangeArrowheads="1"/>
          </p:cNvSpPr>
          <p:nvPr/>
        </p:nvSpPr>
        <p:spPr bwMode="auto">
          <a:xfrm>
            <a:off x="327025" y="2605088"/>
            <a:ext cx="7562850" cy="841375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28600"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r>
              <a:rPr lang="it-IT" sz="2000" b="1">
                <a:latin typeface="Calibri" pitchFamily="34" charset="0"/>
                <a:cs typeface="Calibri" pitchFamily="34" charset="0"/>
              </a:rPr>
              <a:t>LICEO SCIENZE UMANE opzione ECONOMICO SOCIALE</a:t>
            </a:r>
          </a:p>
          <a:p>
            <a:pPr marL="273050" indent="-228600"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r>
              <a:rPr lang="it-IT" b="1">
                <a:latin typeface="Calibri" pitchFamily="34" charset="0"/>
                <a:cs typeface="Calibri" pitchFamily="34" charset="0"/>
              </a:rPr>
              <a:t>*Canossa - Motti - Cattaneo - Russell - S.Tomaso</a:t>
            </a:r>
            <a:r>
              <a:rPr lang="it-IT">
                <a:latin typeface="Calibri" pitchFamily="34" charset="0"/>
                <a:cs typeface="Calibri" pitchFamily="34" charset="0"/>
              </a:rPr>
              <a:t> </a:t>
            </a:r>
            <a:r>
              <a:rPr lang="it-IT" b="1">
                <a:latin typeface="Calibri" pitchFamily="34" charset="0"/>
                <a:cs typeface="Calibri" pitchFamily="34" charset="0"/>
              </a:rPr>
              <a:t>- Iess </a:t>
            </a:r>
            <a:r>
              <a:rPr lang="it-IT" b="1"/>
              <a:t>-</a:t>
            </a:r>
            <a:r>
              <a:rPr lang="it-IT" b="1">
                <a:latin typeface="Calibri" pitchFamily="34" charset="0"/>
                <a:cs typeface="Calibri" pitchFamily="34" charset="0"/>
              </a:rPr>
              <a:t> Iexs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725488" y="2892425"/>
            <a:ext cx="10463212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91440" bIns="0" anchor="b"/>
          <a:lstStyle/>
          <a:p>
            <a:pPr>
              <a:buFont typeface="Wingdings" pitchFamily="2" charset="2"/>
              <a:buNone/>
              <a:defRPr/>
            </a:pPr>
            <a:endParaRPr lang="it-IT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None/>
              <a:defRPr/>
            </a:pPr>
            <a:endParaRPr lang="it-IT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12290" name="Text Box 10"/>
          <p:cNvSpPr txBox="1">
            <a:spLocks noChangeArrowheads="1"/>
          </p:cNvSpPr>
          <p:nvPr/>
        </p:nvSpPr>
        <p:spPr bwMode="auto">
          <a:xfrm>
            <a:off x="5802313" y="4086225"/>
            <a:ext cx="2962275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Calibri" pitchFamily="34" charset="0"/>
              </a:rPr>
              <a:t>SETTORE ECONOMICO</a:t>
            </a:r>
            <a:r>
              <a:rPr lang="it-IT"/>
              <a:t> </a:t>
            </a:r>
          </a:p>
        </p:txBody>
      </p:sp>
      <p:sp>
        <p:nvSpPr>
          <p:cNvPr id="12291" name="Text Box 11"/>
          <p:cNvSpPr txBox="1">
            <a:spLocks noChangeArrowheads="1"/>
          </p:cNvSpPr>
          <p:nvPr/>
        </p:nvSpPr>
        <p:spPr bwMode="auto">
          <a:xfrm>
            <a:off x="5794375" y="4592638"/>
            <a:ext cx="3705225" cy="366712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Calibri" pitchFamily="34" charset="0"/>
              </a:rPr>
              <a:t>SETTORE TECNOLOGICO AMBIENTALE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754063" y="1470025"/>
            <a:ext cx="10385425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it-IT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OFFRONO</a:t>
            </a:r>
            <a:b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Una preparazione di </a:t>
            </a: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carattere scientifico e tecnologico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e l’acquisizione di </a:t>
            </a: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competenze professionali 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utili ad inserirsi nel mondo del lavoro.</a:t>
            </a:r>
            <a:endParaRPr lang="it-IT" sz="20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Consentono di proseguire gli studi  in tutti i corsi </a:t>
            </a:r>
            <a:r>
              <a:rPr lang="it-IT" sz="2000" b="1" u="sng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percorsi universitari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 e in tutti i corsi di formazione/specializzazione (ITS/IFTS) e post diploma.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808038" y="4997450"/>
            <a:ext cx="9097962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TITOLO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</a:t>
            </a:r>
          </a:p>
          <a:p>
            <a:pPr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Diploma </a:t>
            </a:r>
            <a:r>
              <a:rPr lang="it-IT" sz="20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liceo tecnologico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 con indicazione dell’indirizzo scelto </a:t>
            </a:r>
            <a:b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/>
            </a:r>
            <a:b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</a:br>
            <a:endParaRPr lang="it-IT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it-IT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2294" name="WordArt 34"/>
          <p:cNvSpPr>
            <a:spLocks noChangeArrowheads="1" noChangeShapeType="1" noTextEdit="1"/>
          </p:cNvSpPr>
          <p:nvPr/>
        </p:nvSpPr>
        <p:spPr bwMode="auto">
          <a:xfrm>
            <a:off x="9704388" y="331788"/>
            <a:ext cx="1695450" cy="8747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it-IT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NEWS</a:t>
            </a:r>
          </a:p>
        </p:txBody>
      </p:sp>
      <p:sp>
        <p:nvSpPr>
          <p:cNvPr id="12295" name="WordArt 12"/>
          <p:cNvSpPr>
            <a:spLocks noChangeArrowheads="1" noChangeShapeType="1" noTextEdit="1"/>
          </p:cNvSpPr>
          <p:nvPr/>
        </p:nvSpPr>
        <p:spPr bwMode="auto">
          <a:xfrm>
            <a:off x="836613" y="690563"/>
            <a:ext cx="46609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2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LICEI TECNOLOGICI </a:t>
            </a:r>
          </a:p>
        </p:txBody>
      </p:sp>
      <p:sp>
        <p:nvSpPr>
          <p:cNvPr id="12296" name="Rectangle 13"/>
          <p:cNvSpPr>
            <a:spLocks noChangeArrowheads="1"/>
          </p:cNvSpPr>
          <p:nvPr/>
        </p:nvSpPr>
        <p:spPr bwMode="auto">
          <a:xfrm>
            <a:off x="857250" y="3929063"/>
            <a:ext cx="4840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solidFill>
                  <a:schemeClr val="bg1"/>
                </a:solidFill>
                <a:latin typeface="Calibri" pitchFamily="34" charset="0"/>
              </a:rPr>
              <a:t>L’offerta formativa è organizzata nel settore</a:t>
            </a:r>
            <a:r>
              <a:rPr lang="it-IT" sz="2000">
                <a:latin typeface="Calibri" pitchFamily="34" charset="0"/>
              </a:rPr>
              <a:t> </a:t>
            </a:r>
          </a:p>
        </p:txBody>
      </p:sp>
      <p:sp>
        <p:nvSpPr>
          <p:cNvPr id="12297" name="Text Box 23"/>
          <p:cNvSpPr txBox="1">
            <a:spLocks noChangeArrowheads="1"/>
          </p:cNvSpPr>
          <p:nvPr/>
        </p:nvSpPr>
        <p:spPr bwMode="auto">
          <a:xfrm>
            <a:off x="627063" y="6272213"/>
            <a:ext cx="4232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i="1">
                <a:solidFill>
                  <a:schemeClr val="bg1"/>
                </a:solidFill>
                <a:latin typeface="Calibri" pitchFamily="34" charset="0"/>
              </a:rPr>
              <a:t>in riferimento al d.l. 170/2026 in attesa di conversione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WordArt 13"/>
          <p:cNvSpPr>
            <a:spLocks noChangeArrowheads="1" noChangeShapeType="1" noTextEdit="1"/>
          </p:cNvSpPr>
          <p:nvPr/>
        </p:nvSpPr>
        <p:spPr bwMode="auto">
          <a:xfrm>
            <a:off x="325438" y="469900"/>
            <a:ext cx="40830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LICEI TECNOLOGICI</a:t>
            </a:r>
          </a:p>
        </p:txBody>
      </p:sp>
      <p:sp>
        <p:nvSpPr>
          <p:cNvPr id="81924" name="Text Box 6"/>
          <p:cNvSpPr txBox="1">
            <a:spLocks noGrp="1" noChangeArrowheads="1"/>
          </p:cNvSpPr>
          <p:nvPr>
            <p:ph type="body" idx="4294967295"/>
          </p:nvPr>
        </p:nvSpPr>
        <p:spPr>
          <a:xfrm>
            <a:off x="330200" y="2443163"/>
            <a:ext cx="4302125" cy="2492375"/>
          </a:xfrm>
          <a:solidFill>
            <a:srgbClr val="FFCC66"/>
          </a:solidFill>
        </p:spPr>
        <p:txBody>
          <a:bodyPr/>
          <a:lstStyle/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it-IT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Amministrazione Finanza e marketing 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it-IT" sz="1600" smtClean="0">
                <a:solidFill>
                  <a:srgbClr val="000099"/>
                </a:solidFill>
              </a:rPr>
              <a:t>Scaruffi Levi Tricolore - RE</a:t>
            </a:r>
          </a:p>
          <a:p>
            <a:pPr marL="0" indent="0">
              <a:lnSpc>
                <a:spcPct val="35000"/>
              </a:lnSpc>
              <a:buFont typeface="Arial" charset="0"/>
              <a:buNone/>
            </a:pPr>
            <a:r>
              <a:rPr lang="it-IT" sz="1600" smtClean="0">
                <a:solidFill>
                  <a:srgbClr val="000099"/>
                </a:solidFill>
              </a:rPr>
              <a:t>Cattaneo Dall’Aglio - C.Monti </a:t>
            </a:r>
          </a:p>
          <a:p>
            <a:pPr marL="0" indent="0">
              <a:lnSpc>
                <a:spcPct val="35000"/>
              </a:lnSpc>
              <a:buFont typeface="Arial" charset="0"/>
              <a:buNone/>
            </a:pPr>
            <a:r>
              <a:rPr lang="it-IT" sz="1600" smtClean="0">
                <a:solidFill>
                  <a:srgbClr val="000099"/>
                </a:solidFill>
              </a:rPr>
              <a:t>Einaudi – Correggio</a:t>
            </a:r>
          </a:p>
          <a:p>
            <a:pPr marL="0" indent="0">
              <a:lnSpc>
                <a:spcPct val="35000"/>
              </a:lnSpc>
              <a:buFont typeface="Arial" charset="0"/>
              <a:buNone/>
            </a:pPr>
            <a:r>
              <a:rPr lang="it-IT" sz="1600" smtClean="0">
                <a:solidFill>
                  <a:srgbClr val="000099"/>
                </a:solidFill>
              </a:rPr>
              <a:t>Gobetti Scandiano</a:t>
            </a:r>
          </a:p>
          <a:p>
            <a:pPr marL="0" indent="0">
              <a:lnSpc>
                <a:spcPct val="35000"/>
              </a:lnSpc>
              <a:buFont typeface="Arial" charset="0"/>
              <a:buNone/>
            </a:pPr>
            <a:r>
              <a:rPr lang="it-IT" sz="1600" smtClean="0">
                <a:solidFill>
                  <a:srgbClr val="000099"/>
                </a:solidFill>
              </a:rPr>
              <a:t>Russell – Guastalla</a:t>
            </a:r>
          </a:p>
          <a:p>
            <a:pPr marL="0" indent="0">
              <a:lnSpc>
                <a:spcPct val="35000"/>
              </a:lnSpc>
              <a:buFont typeface="Arial" charset="0"/>
              <a:buNone/>
            </a:pPr>
            <a:r>
              <a:rPr lang="it-IT" sz="1600" smtClean="0">
                <a:solidFill>
                  <a:srgbClr val="000099"/>
                </a:solidFill>
              </a:rPr>
              <a:t>D’Arzo-Montecchio </a:t>
            </a:r>
          </a:p>
          <a:p>
            <a:pPr marL="0" indent="0">
              <a:lnSpc>
                <a:spcPct val="80000"/>
              </a:lnSpc>
            </a:pPr>
            <a:endParaRPr lang="it-IT" sz="1600" b="1" smtClean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4689475" y="2452688"/>
            <a:ext cx="3487738" cy="353695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solidFill>
                  <a:srgbClr val="0000CC"/>
                </a:solidFill>
                <a:latin typeface="Calibri" pitchFamily="34" charset="0"/>
              </a:rPr>
              <a:t>Amministrazione Finanza e marketing</a:t>
            </a:r>
          </a:p>
          <a:p>
            <a:pPr>
              <a:spcBef>
                <a:spcPct val="50000"/>
              </a:spcBef>
            </a:pPr>
            <a:r>
              <a:rPr lang="it-IT" sz="1600" b="1" i="1">
                <a:solidFill>
                  <a:srgbClr val="000099"/>
                </a:solidFill>
                <a:latin typeface="Calibri" pitchFamily="34" charset="0"/>
              </a:rPr>
              <a:t>Articolazione Relazioni internazionali </a:t>
            </a:r>
          </a:p>
          <a:p>
            <a:pPr>
              <a:spcBef>
                <a:spcPct val="50000"/>
              </a:spcBef>
            </a:pPr>
            <a:r>
              <a:rPr lang="it-IT" sz="1600" b="1" i="1">
                <a:solidFill>
                  <a:srgbClr val="000099"/>
                </a:solidFill>
                <a:latin typeface="Calibri" pitchFamily="34" charset="0"/>
              </a:rPr>
              <a:t>per il marketing R.I.M.</a:t>
            </a:r>
          </a:p>
          <a:p>
            <a:pPr>
              <a:spcBef>
                <a:spcPct val="50000"/>
              </a:spcBef>
            </a:pPr>
            <a:endParaRPr lang="it-IT" sz="1600" b="1" i="1">
              <a:solidFill>
                <a:srgbClr val="000099"/>
              </a:solidFill>
              <a:latin typeface="Calibri" pitchFamily="34" charset="0"/>
            </a:endParaRP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Scaruffi Levi Tricolore - RE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Pascal - RE 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D’Arzo - Montecchio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Gobetti – Scandiano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Einaudi – Correggio 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Russell –Guastalla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endParaRPr lang="it-IT" sz="1200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279400" y="5003800"/>
            <a:ext cx="4335463" cy="14970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solidFill>
                  <a:srgbClr val="3333FF"/>
                </a:solidFill>
                <a:latin typeface="Calibri" pitchFamily="34" charset="0"/>
              </a:rPr>
              <a:t>Amministrazione Finanza e marketing</a:t>
            </a:r>
            <a:r>
              <a:rPr lang="it-IT" sz="2000">
                <a:solidFill>
                  <a:srgbClr val="3333FF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it-IT" sz="1600" b="1" i="1">
                <a:solidFill>
                  <a:srgbClr val="3333FF"/>
                </a:solidFill>
                <a:latin typeface="Calibri" pitchFamily="34" charset="0"/>
              </a:rPr>
              <a:t>Articolazione Sistemi informativi aziendali S.I.A.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Scaruffi Levi Tricolore - RE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Einaudi - Correggio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8350250" y="2473325"/>
            <a:ext cx="3268663" cy="2963863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solidFill>
                  <a:srgbClr val="0000CC"/>
                </a:solidFill>
                <a:latin typeface="Calibri" pitchFamily="34" charset="0"/>
              </a:rPr>
              <a:t>Turismo</a:t>
            </a:r>
          </a:p>
          <a:p>
            <a:pPr>
              <a:spcBef>
                <a:spcPct val="50000"/>
              </a:spcBef>
            </a:pPr>
            <a:endParaRPr lang="it-IT" sz="1600">
              <a:solidFill>
                <a:srgbClr val="0000CC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Motti -RE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Mandela - C.Monti</a:t>
            </a:r>
          </a:p>
          <a:p>
            <a:pPr>
              <a:spcBef>
                <a:spcPct val="50000"/>
              </a:spcBef>
            </a:pPr>
            <a:endParaRPr lang="it-IT" sz="1600">
              <a:solidFill>
                <a:srgbClr val="0000CC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it-IT" sz="1600">
              <a:solidFill>
                <a:srgbClr val="0000CC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it-IT" sz="1600">
              <a:solidFill>
                <a:srgbClr val="0000CC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it-IT" sz="1600">
              <a:solidFill>
                <a:srgbClr val="0000CC"/>
              </a:solidFill>
              <a:latin typeface="Calibri" pitchFamily="34" charset="0"/>
            </a:endParaRPr>
          </a:p>
        </p:txBody>
      </p:sp>
      <p:sp>
        <p:nvSpPr>
          <p:cNvPr id="13318" name="Rectangle 10"/>
          <p:cNvSpPr>
            <a:spLocks noChangeArrowheads="1"/>
          </p:cNvSpPr>
          <p:nvPr/>
        </p:nvSpPr>
        <p:spPr bwMode="auto">
          <a:xfrm>
            <a:off x="4421188" y="676275"/>
            <a:ext cx="56784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chemeClr val="bg1"/>
                </a:solidFill>
              </a:rPr>
              <a:t>Settore Economico -  2 Indirizzi</a:t>
            </a:r>
            <a:endParaRPr lang="it-IT" sz="2400" b="1">
              <a:solidFill>
                <a:schemeClr val="bg1"/>
              </a:solidFill>
            </a:endParaRPr>
          </a:p>
        </p:txBody>
      </p:sp>
      <p:pic>
        <p:nvPicPr>
          <p:cNvPr id="13319" name="Picture 19" descr="Grafico A Torta Diagramma Disegno Stock Immagine Vettoriale | Free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7438" y="3705225"/>
            <a:ext cx="9048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21" descr="Disegno di Mondo da colorare per bambini - disegnidacolorareonline.com |  Globe drawing, Coloring pages, World map coloring p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8713" y="5818188"/>
            <a:ext cx="808037" cy="79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1" descr="Disegno del PC vettoriale | Immagini vettoriali gratuit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3738" y="5199063"/>
            <a:ext cx="911225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5" descr="Illustrazione Di Viaggio Di Inverno Turismo Valigia, Macchina Fotografica E  Cappello Elemento Di Disegno Illustrazione Vettoriale - Illustrazione di  icona, cappello: 8259174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47325" y="4502150"/>
            <a:ext cx="957263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6"/>
          <p:cNvSpPr>
            <a:spLocks noChangeArrowheads="1"/>
          </p:cNvSpPr>
          <p:nvPr/>
        </p:nvSpPr>
        <p:spPr bwMode="auto">
          <a:xfrm>
            <a:off x="268288" y="1287463"/>
            <a:ext cx="7940675" cy="10763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endParaRPr lang="it-IT" sz="900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228600" indent="-228600" algn="ctr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r>
              <a:rPr lang="it-IT" sz="20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 INDIRIZZO Amministrazione Finanza e marketing </a:t>
            </a:r>
          </a:p>
          <a:p>
            <a:pPr marL="228600" indent="-228600" algn="ctr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r>
              <a:rPr lang="it-IT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3 ARTICOLAZIONI</a:t>
            </a:r>
          </a:p>
          <a:p>
            <a:pPr marL="228600" indent="-228600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endParaRPr lang="it-IT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228600" indent="-228600">
              <a:spcBef>
                <a:spcPct val="50000"/>
              </a:spcBef>
              <a:buClr>
                <a:srgbClr val="404040"/>
              </a:buClr>
              <a:buSzPct val="100000"/>
              <a:defRPr/>
            </a:pPr>
            <a:endParaRPr lang="it-IT" sz="60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2" name="Text Box 6"/>
          <p:cNvSpPr>
            <a:spLocks noChangeArrowheads="1"/>
          </p:cNvSpPr>
          <p:nvPr/>
        </p:nvSpPr>
        <p:spPr bwMode="auto">
          <a:xfrm>
            <a:off x="8334375" y="1284288"/>
            <a:ext cx="3330575" cy="104775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endParaRPr lang="it-IT" sz="900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228600" indent="-228600" algn="ctr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r>
              <a:rPr lang="it-IT" sz="20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 INDIRIZZO Turismo</a:t>
            </a:r>
          </a:p>
          <a:p>
            <a:pPr marL="228600" indent="-228600" algn="ctr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endParaRPr lang="it-IT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228600" indent="-228600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endParaRPr lang="it-IT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228600" indent="-228600">
              <a:spcBef>
                <a:spcPct val="50000"/>
              </a:spcBef>
              <a:buClr>
                <a:srgbClr val="404040"/>
              </a:buClr>
              <a:buSzPct val="100000"/>
              <a:defRPr/>
            </a:pPr>
            <a:endParaRPr lang="it-IT" sz="60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13325" name="Text Box 23"/>
          <p:cNvSpPr txBox="1">
            <a:spLocks noChangeArrowheads="1"/>
          </p:cNvSpPr>
          <p:nvPr/>
        </p:nvSpPr>
        <p:spPr bwMode="auto">
          <a:xfrm>
            <a:off x="4835525" y="6343650"/>
            <a:ext cx="4232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i="1">
                <a:solidFill>
                  <a:schemeClr val="bg1"/>
                </a:solidFill>
                <a:latin typeface="Calibri" pitchFamily="34" charset="0"/>
              </a:rPr>
              <a:t>in riferimento al d.l. 170/2026 in attesa di conversione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6"/>
          <p:cNvSpPr>
            <a:spLocks noGrp="1" noChangeArrowheads="1"/>
          </p:cNvSpPr>
          <p:nvPr>
            <p:ph type="body" idx="4294967295"/>
          </p:nvPr>
        </p:nvSpPr>
        <p:spPr>
          <a:xfrm>
            <a:off x="173038" y="577850"/>
            <a:ext cx="3898900" cy="3917950"/>
          </a:xfrm>
          <a:solidFill>
            <a:srgbClr val="FFCC00"/>
          </a:solidFill>
        </p:spPr>
        <p:txBody>
          <a:bodyPr/>
          <a:lstStyle/>
          <a:p>
            <a:pPr>
              <a:lnSpc>
                <a:spcPct val="60000"/>
              </a:lnSpc>
              <a:buFont typeface="Arial" charset="0"/>
              <a:buNone/>
            </a:pPr>
            <a:endParaRPr lang="it-IT" sz="1800" b="1" u="sng" smtClean="0"/>
          </a:p>
          <a:p>
            <a:pPr>
              <a:lnSpc>
                <a:spcPct val="60000"/>
              </a:lnSpc>
              <a:buFont typeface="Arial" charset="0"/>
              <a:buNone/>
            </a:pPr>
            <a:r>
              <a:rPr lang="it-IT" sz="1800" b="1" u="sng" smtClean="0"/>
              <a:t>1.Meccanica, meccatronica ed energia</a:t>
            </a:r>
          </a:p>
          <a:p>
            <a:pPr>
              <a:lnSpc>
                <a:spcPct val="25000"/>
              </a:lnSpc>
              <a:buFont typeface="Arial" charset="0"/>
              <a:buNone/>
            </a:pPr>
            <a:r>
              <a:rPr lang="it-IT" sz="1400" b="1" smtClean="0"/>
              <a:t>Articolazione </a:t>
            </a:r>
          </a:p>
          <a:p>
            <a:pPr>
              <a:lnSpc>
                <a:spcPct val="25000"/>
              </a:lnSpc>
              <a:buFont typeface="Arial" charset="0"/>
              <a:buNone/>
            </a:pPr>
            <a:r>
              <a:rPr lang="it-IT" sz="1600" b="1" smtClean="0"/>
              <a:t>MECCANICA e MECCATRONICA</a:t>
            </a:r>
            <a:endParaRPr lang="it-IT" sz="1600" smtClean="0"/>
          </a:p>
          <a:p>
            <a:pPr>
              <a:lnSpc>
                <a:spcPct val="55000"/>
              </a:lnSpc>
              <a:buFont typeface="Arial" charset="0"/>
              <a:buNone/>
            </a:pPr>
            <a:r>
              <a:rPr lang="it-IT" sz="1600" smtClean="0"/>
              <a:t>Nobili - RE</a:t>
            </a:r>
          </a:p>
          <a:p>
            <a:pPr>
              <a:lnSpc>
                <a:spcPct val="55000"/>
              </a:lnSpc>
              <a:buFont typeface="Arial" charset="0"/>
              <a:buNone/>
            </a:pPr>
            <a:r>
              <a:rPr lang="it-IT" sz="1600" smtClean="0"/>
              <a:t>D’Arzo - Montecchio</a:t>
            </a:r>
          </a:p>
          <a:p>
            <a:pPr>
              <a:lnSpc>
                <a:spcPct val="55000"/>
              </a:lnSpc>
              <a:buFont typeface="Arial" charset="0"/>
              <a:buNone/>
            </a:pPr>
            <a:r>
              <a:rPr lang="it-IT" sz="1600" smtClean="0"/>
              <a:t>Gobetti - Scandiano</a:t>
            </a:r>
          </a:p>
          <a:p>
            <a:pPr>
              <a:lnSpc>
                <a:spcPct val="55000"/>
              </a:lnSpc>
              <a:buFont typeface="Arial" charset="0"/>
              <a:buNone/>
            </a:pPr>
            <a:r>
              <a:rPr lang="it-IT" sz="1600" smtClean="0"/>
              <a:t>Russell - Guastalla</a:t>
            </a:r>
          </a:p>
          <a:p>
            <a:pPr>
              <a:lnSpc>
                <a:spcPct val="55000"/>
              </a:lnSpc>
              <a:buFont typeface="Arial" charset="0"/>
              <a:buNone/>
            </a:pPr>
            <a:r>
              <a:rPr lang="it-IT" sz="1600" smtClean="0"/>
              <a:t>Einaudi - Correggio</a:t>
            </a:r>
          </a:p>
          <a:p>
            <a:pPr>
              <a:lnSpc>
                <a:spcPct val="55000"/>
              </a:lnSpc>
              <a:buFont typeface="Arial" charset="0"/>
              <a:buNone/>
            </a:pPr>
            <a:r>
              <a:rPr lang="it-IT" sz="1600" b="1" smtClean="0"/>
              <a:t>Articolazione ENERGIA</a:t>
            </a:r>
            <a:r>
              <a:rPr lang="it-IT" sz="1600" smtClean="0"/>
              <a:t> </a:t>
            </a:r>
          </a:p>
          <a:p>
            <a:pPr>
              <a:lnSpc>
                <a:spcPct val="55000"/>
              </a:lnSpc>
              <a:buFont typeface="Arial" charset="0"/>
              <a:buNone/>
            </a:pPr>
            <a:r>
              <a:rPr lang="it-IT" sz="1600" smtClean="0"/>
              <a:t>Russell - Guastalla</a:t>
            </a:r>
          </a:p>
        </p:txBody>
      </p:sp>
      <p:sp>
        <p:nvSpPr>
          <p:cNvPr id="14338" name="Text Box 16"/>
          <p:cNvSpPr txBox="1">
            <a:spLocks noChangeArrowheads="1"/>
          </p:cNvSpPr>
          <p:nvPr/>
        </p:nvSpPr>
        <p:spPr bwMode="auto">
          <a:xfrm>
            <a:off x="4214813" y="890588"/>
            <a:ext cx="4025900" cy="1711325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u="sng">
                <a:solidFill>
                  <a:srgbClr val="3333FF"/>
                </a:solidFill>
                <a:latin typeface="Calibri" pitchFamily="34" charset="0"/>
              </a:rPr>
              <a:t>3.Costruzione, ambiente e territorio</a:t>
            </a:r>
          </a:p>
          <a:p>
            <a:pPr>
              <a:spcBef>
                <a:spcPct val="50000"/>
              </a:spcBef>
            </a:pPr>
            <a:r>
              <a:rPr lang="it-IT" sz="1600" b="1" u="sng">
                <a:solidFill>
                  <a:srgbClr val="3333FF"/>
                </a:solidFill>
                <a:latin typeface="Calibri" pitchFamily="34" charset="0"/>
              </a:rPr>
              <a:t>Articolazione Costruzione, ambiente e territorio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Zanelli Secchi RE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Cattaneo - C. Monti</a:t>
            </a:r>
            <a:endParaRPr lang="it-IT" sz="1400">
              <a:solidFill>
                <a:srgbClr val="3333FF"/>
              </a:solidFill>
              <a:latin typeface="Calibri" pitchFamily="34" charset="0"/>
            </a:endParaRPr>
          </a:p>
        </p:txBody>
      </p:sp>
      <p:sp>
        <p:nvSpPr>
          <p:cNvPr id="14339" name="Text Box 21"/>
          <p:cNvSpPr txBox="1">
            <a:spLocks noChangeArrowheads="1"/>
          </p:cNvSpPr>
          <p:nvPr/>
        </p:nvSpPr>
        <p:spPr bwMode="auto">
          <a:xfrm>
            <a:off x="4224338" y="2701925"/>
            <a:ext cx="4019550" cy="1231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r>
              <a:rPr lang="it-IT" b="1" u="sng">
                <a:latin typeface="Calibri" pitchFamily="34" charset="0"/>
                <a:cs typeface="Calibri" pitchFamily="34" charset="0"/>
              </a:rPr>
              <a:t>4. Chimica</a:t>
            </a:r>
          </a:p>
          <a:p>
            <a:pPr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r>
              <a:rPr lang="it-IT" sz="1600" b="1">
                <a:latin typeface="Calibri" pitchFamily="34" charset="0"/>
                <a:cs typeface="Calibri" pitchFamily="34" charset="0"/>
              </a:rPr>
              <a:t>Articolazione BIOTECNOLOGIE </a:t>
            </a:r>
          </a:p>
          <a:p>
            <a:pPr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r>
              <a:rPr lang="it-IT" sz="1600" b="1">
                <a:latin typeface="Calibri" pitchFamily="34" charset="0"/>
                <a:cs typeface="Calibri" pitchFamily="34" charset="0"/>
              </a:rPr>
              <a:t>SANITARIE</a:t>
            </a:r>
            <a:r>
              <a:rPr lang="it-IT" sz="1600">
                <a:latin typeface="Calibri" pitchFamily="34" charset="0"/>
                <a:cs typeface="Calibri" pitchFamily="34" charset="0"/>
              </a:rPr>
              <a:t>  Zanelli Secchi RE</a:t>
            </a:r>
          </a:p>
          <a:p>
            <a:pPr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endParaRPr lang="it-IT" sz="160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endParaRPr lang="it-IT" sz="1400">
              <a:solidFill>
                <a:srgbClr val="3333FF"/>
              </a:solidFill>
            </a:endParaRPr>
          </a:p>
        </p:txBody>
      </p:sp>
      <p:sp>
        <p:nvSpPr>
          <p:cNvPr id="14340" name="Text Box 13"/>
          <p:cNvSpPr txBox="1">
            <a:spLocks noChangeArrowheads="1"/>
          </p:cNvSpPr>
          <p:nvPr/>
        </p:nvSpPr>
        <p:spPr bwMode="auto">
          <a:xfrm>
            <a:off x="4256088" y="5197475"/>
            <a:ext cx="4030662" cy="13906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u="sng">
                <a:solidFill>
                  <a:srgbClr val="000099"/>
                </a:solidFill>
                <a:latin typeface="Calibri" pitchFamily="34" charset="0"/>
              </a:rPr>
              <a:t>6.Sistema Moda</a:t>
            </a:r>
            <a:endParaRPr lang="it-IT" b="1">
              <a:solidFill>
                <a:srgbClr val="000099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1600" b="1">
                <a:solidFill>
                  <a:srgbClr val="000099"/>
                </a:solidFill>
                <a:latin typeface="Calibri" pitchFamily="34" charset="0"/>
              </a:rPr>
              <a:t>Articolazione PROGETTAZIONE E PROCESSI PRODUTTIVI PER IL TESSILE E LA MODA</a:t>
            </a:r>
            <a:r>
              <a:rPr lang="it-IT" sz="1400" b="1">
                <a:solidFill>
                  <a:srgbClr val="000099"/>
                </a:solidFill>
                <a:latin typeface="Calibri" pitchFamily="34" charset="0"/>
              </a:rPr>
              <a:t> </a:t>
            </a:r>
            <a:endParaRPr lang="it-IT" b="1">
              <a:solidFill>
                <a:srgbClr val="000099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it-IT" b="1">
                <a:solidFill>
                  <a:srgbClr val="000099"/>
                </a:solidFill>
                <a:latin typeface="Calibri" pitchFamily="34" charset="0"/>
              </a:rPr>
              <a:t> </a:t>
            </a: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Nobili - RE</a:t>
            </a:r>
          </a:p>
        </p:txBody>
      </p:sp>
      <p:sp>
        <p:nvSpPr>
          <p:cNvPr id="14341" name="Text Box 11"/>
          <p:cNvSpPr txBox="1">
            <a:spLocks noChangeArrowheads="1"/>
          </p:cNvSpPr>
          <p:nvPr/>
        </p:nvSpPr>
        <p:spPr bwMode="auto">
          <a:xfrm>
            <a:off x="4279900" y="4094163"/>
            <a:ext cx="3924300" cy="9382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u="sng">
                <a:solidFill>
                  <a:srgbClr val="3333FF"/>
                </a:solidFill>
                <a:latin typeface="Calibri" pitchFamily="34" charset="0"/>
              </a:rPr>
              <a:t>5. Grafica e Comunicazione</a:t>
            </a:r>
            <a:r>
              <a:rPr lang="it-IT" b="1">
                <a:solidFill>
                  <a:srgbClr val="3333FF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D’Arzo - Montecchio </a:t>
            </a:r>
          </a:p>
          <a:p>
            <a:pPr>
              <a:spcBef>
                <a:spcPct val="50000"/>
              </a:spcBef>
            </a:pPr>
            <a:endParaRPr lang="it-IT" sz="900">
              <a:solidFill>
                <a:srgbClr val="3333FF"/>
              </a:solidFill>
              <a:latin typeface="Calibri" pitchFamily="34" charset="0"/>
            </a:endParaRPr>
          </a:p>
        </p:txBody>
      </p:sp>
      <p:sp>
        <p:nvSpPr>
          <p:cNvPr id="14342" name="Text Box 10"/>
          <p:cNvSpPr txBox="1">
            <a:spLocks noChangeArrowheads="1"/>
          </p:cNvSpPr>
          <p:nvPr/>
        </p:nvSpPr>
        <p:spPr bwMode="auto">
          <a:xfrm>
            <a:off x="8401050" y="422275"/>
            <a:ext cx="3643313" cy="330041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u="sng">
                <a:solidFill>
                  <a:srgbClr val="3333FF"/>
                </a:solidFill>
                <a:latin typeface="Calibri" pitchFamily="34" charset="0"/>
              </a:rPr>
              <a:t>7. Informatica e telecomunicazioni</a:t>
            </a:r>
            <a:endParaRPr lang="it-IT" sz="1000" b="1">
              <a:solidFill>
                <a:srgbClr val="3333FF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b="1">
                <a:solidFill>
                  <a:srgbClr val="3333FF"/>
                </a:solidFill>
                <a:latin typeface="Calibri" pitchFamily="34" charset="0"/>
              </a:rPr>
              <a:t>Articolazione  INFORMATICA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Pascal - RE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Iexs -RE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Einaudi - Correggio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Gobetti - Scandiano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D’Arzo - Montecchio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b="1">
                <a:solidFill>
                  <a:srgbClr val="3333FF"/>
                </a:solidFill>
                <a:latin typeface="Calibri" pitchFamily="34" charset="0"/>
              </a:rPr>
              <a:t>Articolazione</a:t>
            </a:r>
            <a:r>
              <a:rPr lang="it-IT" sz="1600">
                <a:latin typeface="Calibri" pitchFamily="34" charset="0"/>
              </a:rPr>
              <a:t> </a:t>
            </a:r>
            <a:r>
              <a:rPr lang="it-IT" sz="1600" b="1">
                <a:solidFill>
                  <a:srgbClr val="3333FF"/>
                </a:solidFill>
                <a:latin typeface="Calibri" pitchFamily="34" charset="0"/>
              </a:rPr>
              <a:t>TELECOMUNICAZIONI</a:t>
            </a:r>
            <a:r>
              <a:rPr lang="it-IT" sz="1400">
                <a:solidFill>
                  <a:srgbClr val="3333FF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Cattaneo – C.Monti</a:t>
            </a:r>
          </a:p>
        </p:txBody>
      </p:sp>
      <p:sp>
        <p:nvSpPr>
          <p:cNvPr id="14343" name="Text Box 14"/>
          <p:cNvSpPr txBox="1">
            <a:spLocks noChangeArrowheads="1"/>
          </p:cNvSpPr>
          <p:nvPr/>
        </p:nvSpPr>
        <p:spPr bwMode="auto">
          <a:xfrm>
            <a:off x="8397875" y="3898900"/>
            <a:ext cx="3654425" cy="29908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u="sng">
                <a:solidFill>
                  <a:srgbClr val="000099"/>
                </a:solidFill>
                <a:latin typeface="Calibri" pitchFamily="34" charset="0"/>
              </a:rPr>
              <a:t>8. Agraria,agroalimentare e agroindustria</a:t>
            </a:r>
            <a:endParaRPr lang="it-IT" sz="1000" b="1">
              <a:solidFill>
                <a:srgbClr val="000099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1600" b="1">
                <a:solidFill>
                  <a:srgbClr val="000099"/>
                </a:solidFill>
                <a:latin typeface="Calibri" pitchFamily="34" charset="0"/>
              </a:rPr>
              <a:t>Articolazioni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b="1">
                <a:solidFill>
                  <a:srgbClr val="000099"/>
                </a:solidFill>
                <a:latin typeface="Calibri" pitchFamily="34" charset="0"/>
              </a:rPr>
              <a:t>PRODUZIONI E TECNOLOGIE ALIMENTARI PER IL MADE IN ITALY  </a:t>
            </a:r>
            <a:r>
              <a:rPr lang="it-IT" sz="1400">
                <a:solidFill>
                  <a:srgbClr val="000099"/>
                </a:solidFill>
                <a:latin typeface="Calibri" pitchFamily="34" charset="0"/>
              </a:rPr>
              <a:t>Zanelli Secchi RE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b="1">
                <a:solidFill>
                  <a:srgbClr val="000099"/>
                </a:solidFill>
                <a:latin typeface="Calibri" pitchFamily="34" charset="0"/>
              </a:rPr>
              <a:t>SCIENZE AGRARIE E AMBIENTALI </a:t>
            </a: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 </a:t>
            </a:r>
            <a:r>
              <a:rPr lang="it-IT" sz="1400">
                <a:solidFill>
                  <a:srgbClr val="000099"/>
                </a:solidFill>
                <a:latin typeface="Calibri" pitchFamily="34" charset="0"/>
              </a:rPr>
              <a:t>Zanelli Secchi - RE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 b="1">
                <a:solidFill>
                  <a:srgbClr val="000099"/>
                </a:solidFill>
                <a:latin typeface="Calibri" pitchFamily="34" charset="0"/>
              </a:rPr>
              <a:t>VITICULTURA ED ENOLOGIA</a:t>
            </a:r>
            <a:r>
              <a:rPr lang="it-IT" sz="1400">
                <a:solidFill>
                  <a:srgbClr val="000099"/>
                </a:solidFill>
                <a:latin typeface="Calibri" pitchFamily="34" charset="0"/>
              </a:rPr>
              <a:t> Zanelli Secchi - RE</a:t>
            </a:r>
          </a:p>
        </p:txBody>
      </p:sp>
      <p:sp>
        <p:nvSpPr>
          <p:cNvPr id="14344" name="Text Box 19"/>
          <p:cNvSpPr txBox="1">
            <a:spLocks noChangeArrowheads="1"/>
          </p:cNvSpPr>
          <p:nvPr/>
        </p:nvSpPr>
        <p:spPr bwMode="auto">
          <a:xfrm>
            <a:off x="192088" y="4694238"/>
            <a:ext cx="3838575" cy="188118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 u="sng">
                <a:solidFill>
                  <a:srgbClr val="3333FF"/>
                </a:solidFill>
                <a:latin typeface="Calibri" pitchFamily="34" charset="0"/>
              </a:rPr>
              <a:t>2. Elettronica ed elettrotecnica</a:t>
            </a:r>
            <a:r>
              <a:rPr lang="it-IT" b="1">
                <a:solidFill>
                  <a:srgbClr val="3333FF"/>
                </a:solidFill>
                <a:latin typeface="Calibri" pitchFamily="34" charset="0"/>
              </a:rPr>
              <a:t> </a:t>
            </a:r>
          </a:p>
          <a:p>
            <a:endParaRPr lang="it-IT" sz="1200" b="1">
              <a:solidFill>
                <a:srgbClr val="3333FF"/>
              </a:solidFill>
              <a:latin typeface="Calibri" pitchFamily="34" charset="0"/>
            </a:endParaRPr>
          </a:p>
          <a:p>
            <a:r>
              <a:rPr lang="it-IT" sz="1600" b="1">
                <a:solidFill>
                  <a:srgbClr val="3333FF"/>
                </a:solidFill>
                <a:latin typeface="Calibri" pitchFamily="34" charset="0"/>
              </a:rPr>
              <a:t>Articolazioni</a:t>
            </a:r>
          </a:p>
          <a:p>
            <a:pPr>
              <a:buFontTx/>
              <a:buChar char="•"/>
            </a:pPr>
            <a:r>
              <a:rPr lang="it-IT" sz="1600" b="1">
                <a:solidFill>
                  <a:srgbClr val="3333FF"/>
                </a:solidFill>
                <a:latin typeface="Calibri" pitchFamily="34" charset="0"/>
              </a:rPr>
              <a:t>ELETTRONICA </a:t>
            </a:r>
          </a:p>
          <a:p>
            <a:pPr>
              <a:buFontTx/>
              <a:buChar char="•"/>
            </a:pPr>
            <a:r>
              <a:rPr lang="it-IT" sz="1600" b="1">
                <a:solidFill>
                  <a:srgbClr val="3333FF"/>
                </a:solidFill>
                <a:latin typeface="Calibri" pitchFamily="34" charset="0"/>
              </a:rPr>
              <a:t>AUTOMAZIONE</a:t>
            </a:r>
          </a:p>
          <a:p>
            <a:endParaRPr lang="it-IT" sz="800">
              <a:solidFill>
                <a:srgbClr val="3333FF"/>
              </a:solidFill>
              <a:latin typeface="Calibri" pitchFamily="34" charset="0"/>
            </a:endParaRPr>
          </a:p>
          <a:p>
            <a:pPr>
              <a:lnSpc>
                <a:spcPct val="65000"/>
              </a:lnSpc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Nobili – RE</a:t>
            </a:r>
          </a:p>
          <a:p>
            <a:pPr>
              <a:lnSpc>
                <a:spcPct val="65000"/>
              </a:lnSpc>
            </a:pPr>
            <a:endParaRPr lang="it-IT" sz="1600">
              <a:solidFill>
                <a:srgbClr val="3333FF"/>
              </a:solidFill>
              <a:latin typeface="Calibri" pitchFamily="34" charset="0"/>
            </a:endParaRPr>
          </a:p>
          <a:p>
            <a:pPr>
              <a:lnSpc>
                <a:spcPct val="65000"/>
              </a:lnSpc>
            </a:pPr>
            <a:r>
              <a:rPr lang="it-IT" sz="1600">
                <a:solidFill>
                  <a:srgbClr val="3333FF"/>
                </a:solidFill>
                <a:latin typeface="Calibri" pitchFamily="34" charset="0"/>
              </a:rPr>
              <a:t>Cattaneo - Castelnovo Monti</a:t>
            </a:r>
            <a:endParaRPr lang="it-IT" sz="1600" b="1">
              <a:solidFill>
                <a:srgbClr val="3333FF"/>
              </a:solidFill>
              <a:latin typeface="Calibri" pitchFamily="34" charset="0"/>
            </a:endParaRPr>
          </a:p>
        </p:txBody>
      </p:sp>
      <p:pic>
        <p:nvPicPr>
          <p:cNvPr id="14345" name="Picture 14" descr="set di icone vettoriali nero di ingranaggi, impostazioni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7525" y="3413125"/>
            <a:ext cx="931863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2613" y="5000625"/>
            <a:ext cx="87630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8538" y="1695450"/>
            <a:ext cx="782637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66025" y="3360738"/>
            <a:ext cx="619125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1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56513" y="6115050"/>
            <a:ext cx="58261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861675" y="1201738"/>
            <a:ext cx="998538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98225" y="4022725"/>
            <a:ext cx="79216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Picture 2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07275" y="4311650"/>
            <a:ext cx="69215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3" name="Text Box 19"/>
          <p:cNvSpPr txBox="1">
            <a:spLocks noChangeArrowheads="1"/>
          </p:cNvSpPr>
          <p:nvPr/>
        </p:nvSpPr>
        <p:spPr bwMode="auto">
          <a:xfrm>
            <a:off x="190500" y="133350"/>
            <a:ext cx="4044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solidFill>
                  <a:schemeClr val="bg1"/>
                </a:solidFill>
                <a:latin typeface="Calibri" pitchFamily="34" charset="0"/>
              </a:rPr>
              <a:t>Settore Tecnologico Ambientale 8 indirizzi</a:t>
            </a:r>
          </a:p>
        </p:txBody>
      </p:sp>
      <p:sp>
        <p:nvSpPr>
          <p:cNvPr id="14354" name="WordArt 13"/>
          <p:cNvSpPr>
            <a:spLocks noChangeArrowheads="1" noChangeShapeType="1" noTextEdit="1"/>
          </p:cNvSpPr>
          <p:nvPr/>
        </p:nvSpPr>
        <p:spPr bwMode="auto">
          <a:xfrm>
            <a:off x="4265613" y="146050"/>
            <a:ext cx="3844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24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LICEI TECNOLOGICI</a:t>
            </a:r>
          </a:p>
        </p:txBody>
      </p:sp>
      <p:sp>
        <p:nvSpPr>
          <p:cNvPr id="14355" name="Text Box 23"/>
          <p:cNvSpPr txBox="1">
            <a:spLocks noChangeArrowheads="1"/>
          </p:cNvSpPr>
          <p:nvPr/>
        </p:nvSpPr>
        <p:spPr bwMode="auto">
          <a:xfrm>
            <a:off x="158750" y="6643688"/>
            <a:ext cx="42322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>
                <a:solidFill>
                  <a:schemeClr val="bg1"/>
                </a:solidFill>
                <a:latin typeface="Calibri" pitchFamily="34" charset="0"/>
              </a:rPr>
              <a:t>in riferimento al d.l. 170/2026 in attesa di conversione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>
          <a:xfrm>
            <a:off x="279400" y="1719263"/>
            <a:ext cx="6851650" cy="4727575"/>
          </a:xfrm>
        </p:spPr>
        <p:txBody>
          <a:bodyPr/>
          <a:lstStyle/>
          <a:p>
            <a:pPr>
              <a:defRPr/>
            </a:pPr>
            <a:endParaRPr lang="it-IT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formazione</a:t>
            </a:r>
            <a:r>
              <a:rPr lang="it-IT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professionalizzante </a:t>
            </a: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finalizzata ad</a:t>
            </a:r>
            <a:r>
              <a:rPr lang="it-IT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inserirsi nel mondo del lavoro ma anche a proseguire gli studi iscrivendosi all’università o nella formazione;</a:t>
            </a:r>
          </a:p>
          <a:p>
            <a:pPr>
              <a:defRPr/>
            </a:pP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Componente operativa concreta materie pratiche e laboratori fin dal biennio;</a:t>
            </a:r>
          </a:p>
          <a:p>
            <a:pPr>
              <a:defRPr/>
            </a:pPr>
            <a:r>
              <a:rPr lang="it-IT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Sono presenti 11 indirizzi, 8 nel nostro territorio </a:t>
            </a:r>
            <a:endParaRPr lang="it-IT" b="1" smtClean="0">
              <a:solidFill>
                <a:srgbClr val="FF99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it-IT" b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Titolo: diploma di istruzione secondaria </a:t>
            </a:r>
          </a:p>
          <a:p>
            <a:pPr algn="ctr">
              <a:buFont typeface="Arial" charset="0"/>
              <a:buNone/>
              <a:defRPr/>
            </a:pPr>
            <a:r>
              <a:rPr lang="it-IT" b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di II grado di liceo professionale</a:t>
            </a:r>
            <a:r>
              <a:rPr lang="it-IT" sz="320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  </a:t>
            </a:r>
            <a:endParaRPr lang="it-IT" sz="3200" b="1" smtClean="0">
              <a:solidFill>
                <a:srgbClr val="FF99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7589838" y="1955800"/>
            <a:ext cx="4459287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it-IT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defRPr/>
            </a:pPr>
            <a:endParaRPr lang="it-IT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formazione pratica che consente dopo 3 anni di acquisire un titolo di</a:t>
            </a:r>
            <a:endParaRPr lang="it-IT" sz="200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defRPr/>
            </a:pPr>
            <a:r>
              <a:rPr lang="it-IT" sz="2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qualifica professionale</a:t>
            </a:r>
            <a:r>
              <a:rPr lang="it-IT" sz="2000">
                <a:latin typeface="Kristen ITC" pitchFamily="66" charset="0"/>
              </a:rPr>
              <a:t> </a:t>
            </a:r>
          </a:p>
          <a:p>
            <a:pPr>
              <a:defRPr/>
            </a:pPr>
            <a:endParaRPr lang="it-IT" sz="2000">
              <a:latin typeface="Kristen ITC" pitchFamily="66" charset="0"/>
            </a:endParaRPr>
          </a:p>
          <a:p>
            <a:pPr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Possibile proseguire per ulteriori 2 anni </a:t>
            </a:r>
            <a:r>
              <a:rPr lang="it-IT" sz="2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diploma di istruzione sec. di II grado </a:t>
            </a:r>
            <a:endParaRPr lang="it-IT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>
              <a:defRPr/>
            </a:pPr>
            <a:endParaRPr lang="it-IT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251325" y="1244600"/>
            <a:ext cx="342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r>
              <a:rPr lang="it-IT" b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QUALI PERCORSI OFFRONO</a:t>
            </a:r>
            <a:r>
              <a:rPr lang="it-IT"/>
              <a:t> 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3286125" y="5916613"/>
            <a:ext cx="5535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Li scelgo se….mi piace imparare dalla pratica!</a:t>
            </a:r>
          </a:p>
        </p:txBody>
      </p:sp>
      <p:pic>
        <p:nvPicPr>
          <p:cNvPr id="15365" name="Picture 9" descr="Può includere: Una pila di cinque libri antichi rilegati in tela con un nastro dorato legato attorno al libro superiore. I libri sono in varie tonalità di blu, viola, rosso e marrone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67900" y="5535613"/>
            <a:ext cx="1543050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WordArt 9"/>
          <p:cNvSpPr>
            <a:spLocks noChangeArrowheads="1" noChangeShapeType="1" noTextEdit="1"/>
          </p:cNvSpPr>
          <p:nvPr/>
        </p:nvSpPr>
        <p:spPr bwMode="auto">
          <a:xfrm>
            <a:off x="700088" y="538163"/>
            <a:ext cx="5173662" cy="51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LICEI PROFESSIONALI</a:t>
            </a:r>
          </a:p>
        </p:txBody>
      </p:sp>
      <p:sp>
        <p:nvSpPr>
          <p:cNvPr id="15367" name="Text Box 23"/>
          <p:cNvSpPr txBox="1">
            <a:spLocks noChangeArrowheads="1"/>
          </p:cNvSpPr>
          <p:nvPr/>
        </p:nvSpPr>
        <p:spPr bwMode="auto">
          <a:xfrm>
            <a:off x="296863" y="6396038"/>
            <a:ext cx="399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i="1">
                <a:solidFill>
                  <a:schemeClr val="bg1"/>
                </a:solidFill>
                <a:latin typeface="Calibri" pitchFamily="34" charset="0"/>
              </a:rPr>
              <a:t>in riferimento al d.l.170/26  in attesa di conversione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7575550" y="1754188"/>
            <a:ext cx="4254500" cy="64135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PERCORSI IeFP di 3 anni </a:t>
            </a:r>
          </a:p>
          <a:p>
            <a:pPr>
              <a:defRPr/>
            </a:pPr>
            <a:r>
              <a:rPr lang="it-IT" sz="1600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(in alcuni istituti)</a:t>
            </a:r>
            <a:r>
              <a:rPr lang="it-IT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it-IT"/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671513" y="1808163"/>
            <a:ext cx="5743575" cy="366712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INDIRIZZI di 5 anni </a:t>
            </a:r>
            <a:endParaRPr lang="it-IT"/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WordArt 8"/>
          <p:cNvSpPr>
            <a:spLocks noChangeArrowheads="1" noChangeShapeType="1" noTextEdit="1"/>
          </p:cNvSpPr>
          <p:nvPr/>
        </p:nvSpPr>
        <p:spPr bwMode="auto">
          <a:xfrm>
            <a:off x="452438" y="419100"/>
            <a:ext cx="8515350" cy="471488"/>
          </a:xfrm>
          <a:prstGeom prst="rect">
            <a:avLst/>
          </a:prstGeom>
          <a:noFill/>
          <a:ln w="9525" cmpd="sng">
            <a:noFill/>
            <a:prstDash val="solid"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wrap="none"/>
          <a:lstStyle/>
          <a:p>
            <a:pPr algn="ctr">
              <a:defRPr/>
            </a:pPr>
            <a:endParaRPr lang="it-IT" sz="3600"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</p:txBody>
      </p:sp>
      <p:sp>
        <p:nvSpPr>
          <p:cNvPr id="16388" name="Text Box 11"/>
          <p:cNvSpPr txBox="1">
            <a:spLocks noChangeArrowheads="1"/>
          </p:cNvSpPr>
          <p:nvPr/>
        </p:nvSpPr>
        <p:spPr bwMode="auto">
          <a:xfrm>
            <a:off x="6875463" y="2774950"/>
            <a:ext cx="4851400" cy="204628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>
                <a:solidFill>
                  <a:srgbClr val="0000FF"/>
                </a:solidFill>
                <a:latin typeface="Calibri" pitchFamily="34" charset="0"/>
              </a:rPr>
              <a:t>7. AGRICOLTURA, SVILUPPO RURALE, VALORIZZAZIONE DEI PRODOTTI DEL TERRITORIO E GESTIONE DELLE RISORSE FORESTALI E MONTANE</a:t>
            </a:r>
          </a:p>
          <a:p>
            <a:r>
              <a:rPr lang="it-IT" sz="1600">
                <a:solidFill>
                  <a:srgbClr val="0000FF"/>
                </a:solidFill>
                <a:latin typeface="Calibri" pitchFamily="34" charset="0"/>
              </a:rPr>
              <a:t>Zanelli - RE</a:t>
            </a:r>
          </a:p>
          <a:p>
            <a:r>
              <a:rPr lang="it-IT" sz="1600">
                <a:solidFill>
                  <a:srgbClr val="0000FF"/>
                </a:solidFill>
                <a:latin typeface="Calibri" pitchFamily="34" charset="0"/>
              </a:rPr>
              <a:t>Convitto Corso - Correggio</a:t>
            </a:r>
          </a:p>
          <a:p>
            <a:r>
              <a:rPr lang="it-IT" sz="1600">
                <a:solidFill>
                  <a:srgbClr val="0000FF"/>
                </a:solidFill>
                <a:latin typeface="Calibri" pitchFamily="34" charset="0"/>
              </a:rPr>
              <a:t>Mandela -  Castelnovo Monti</a:t>
            </a:r>
            <a:r>
              <a:rPr lang="it-IT" sz="1600" b="1">
                <a:solidFill>
                  <a:srgbClr val="0000FF"/>
                </a:solidFill>
                <a:latin typeface="Calibri" pitchFamily="34" charset="0"/>
              </a:rPr>
              <a:t> </a:t>
            </a:r>
          </a:p>
          <a:p>
            <a:endParaRPr lang="it-IT" sz="8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6389" name="Text Box 86"/>
          <p:cNvSpPr txBox="1">
            <a:spLocks noChangeArrowheads="1"/>
          </p:cNvSpPr>
          <p:nvPr/>
        </p:nvSpPr>
        <p:spPr bwMode="auto">
          <a:xfrm>
            <a:off x="206375" y="2206625"/>
            <a:ext cx="6043613" cy="85566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ctr"/>
            <a:r>
              <a:rPr lang="it-IT" b="1">
                <a:solidFill>
                  <a:srgbClr val="0000FF"/>
                </a:solidFill>
                <a:latin typeface="Calibri" pitchFamily="34" charset="0"/>
              </a:rPr>
              <a:t>2. SERVIZI COMMERCIALI</a:t>
            </a:r>
          </a:p>
          <a:p>
            <a:pPr fontAlgn="ctr"/>
            <a:r>
              <a:rPr lang="it-IT" sz="1600">
                <a:solidFill>
                  <a:srgbClr val="0000FF"/>
                </a:solidFill>
                <a:latin typeface="Calibri" pitchFamily="34" charset="0"/>
              </a:rPr>
              <a:t>Filippo Re - RE</a:t>
            </a:r>
          </a:p>
          <a:p>
            <a:pPr fontAlgn="ctr"/>
            <a:r>
              <a:rPr lang="it-IT" sz="1600">
                <a:solidFill>
                  <a:srgbClr val="0000FF"/>
                </a:solidFill>
                <a:latin typeface="Calibri" pitchFamily="34" charset="0"/>
              </a:rPr>
              <a:t>Carrara - Guastalla</a:t>
            </a:r>
          </a:p>
        </p:txBody>
      </p:sp>
      <p:sp>
        <p:nvSpPr>
          <p:cNvPr id="16390" name="Text Box 92"/>
          <p:cNvSpPr txBox="1">
            <a:spLocks noChangeArrowheads="1"/>
          </p:cNvSpPr>
          <p:nvPr/>
        </p:nvSpPr>
        <p:spPr bwMode="auto">
          <a:xfrm>
            <a:off x="176213" y="3260725"/>
            <a:ext cx="6030912" cy="885825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ctr"/>
            <a:r>
              <a:rPr lang="it-IT" b="1">
                <a:solidFill>
                  <a:srgbClr val="0000CC"/>
                </a:solidFill>
                <a:latin typeface="Calibri" pitchFamily="34" charset="0"/>
              </a:rPr>
              <a:t>3. ARTI AUSILIARIE DELLE PROFESSIONI SANITARIE: ODONTOTECNICO</a:t>
            </a:r>
          </a:p>
          <a:p>
            <a:pPr fontAlgn="ctr"/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Galvani Iodi - RE</a:t>
            </a:r>
          </a:p>
        </p:txBody>
      </p:sp>
      <p:sp>
        <p:nvSpPr>
          <p:cNvPr id="16391" name="Text Box 93"/>
          <p:cNvSpPr txBox="1">
            <a:spLocks noChangeArrowheads="1"/>
          </p:cNvSpPr>
          <p:nvPr/>
        </p:nvSpPr>
        <p:spPr bwMode="auto">
          <a:xfrm>
            <a:off x="193675" y="4297363"/>
            <a:ext cx="6048375" cy="76358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rgbClr val="0000CC"/>
                </a:solidFill>
                <a:latin typeface="Calibri" pitchFamily="34" charset="0"/>
              </a:rPr>
              <a:t>4. ARTI AUSILIARIE DELLE PROFESSIONI SANITARIE: </a:t>
            </a:r>
          </a:p>
          <a:p>
            <a:r>
              <a:rPr lang="it-IT" b="1">
                <a:solidFill>
                  <a:srgbClr val="0000CC"/>
                </a:solidFill>
                <a:latin typeface="Calibri" pitchFamily="34" charset="0"/>
              </a:rPr>
              <a:t>OTTICO</a:t>
            </a:r>
          </a:p>
          <a:p>
            <a:pPr>
              <a:lnSpc>
                <a:spcPct val="0"/>
              </a:lnSpc>
              <a:spcBef>
                <a:spcPct val="50000"/>
              </a:spcBef>
            </a:pPr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Galvani Iodi - RE</a:t>
            </a:r>
          </a:p>
        </p:txBody>
      </p:sp>
      <p:sp>
        <p:nvSpPr>
          <p:cNvPr id="16392" name="Text Box 84"/>
          <p:cNvSpPr txBox="1">
            <a:spLocks noChangeArrowheads="1"/>
          </p:cNvSpPr>
          <p:nvPr/>
        </p:nvSpPr>
        <p:spPr bwMode="auto">
          <a:xfrm>
            <a:off x="247650" y="5287963"/>
            <a:ext cx="6049963" cy="1344612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ctr"/>
            <a:r>
              <a:rPr lang="it-IT" b="1">
                <a:solidFill>
                  <a:srgbClr val="0000CC"/>
                </a:solidFill>
                <a:latin typeface="Calibri" pitchFamily="34" charset="0"/>
              </a:rPr>
              <a:t>5. SERVIZI PER LA SANITA' L'ASSISTENZA SOCIALE</a:t>
            </a:r>
          </a:p>
          <a:p>
            <a:pPr fontAlgn="ctr"/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Galvani  Iodi - RE</a:t>
            </a:r>
          </a:p>
          <a:p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Gobetti - Scandiano</a:t>
            </a:r>
          </a:p>
          <a:p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Carrara - Guastalla</a:t>
            </a:r>
          </a:p>
          <a:p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Mandela - Castelnovo Monti</a:t>
            </a:r>
          </a:p>
        </p:txBody>
      </p:sp>
      <p:sp>
        <p:nvSpPr>
          <p:cNvPr id="16393" name="Text Box 88"/>
          <p:cNvSpPr>
            <a:spLocks noChangeArrowheads="1"/>
          </p:cNvSpPr>
          <p:nvPr/>
        </p:nvSpPr>
        <p:spPr bwMode="auto">
          <a:xfrm>
            <a:off x="176213" y="781050"/>
            <a:ext cx="6119812" cy="1209675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r>
              <a:rPr lang="it-IT" b="1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1. ENOGASTRONOMIA E OSPITALITA’ ALBERGHIERA </a:t>
            </a:r>
          </a:p>
          <a:p>
            <a:pPr marL="228600" indent="-228600" eaLnBrk="0" hangingPunct="0">
              <a:lnSpc>
                <a:spcPct val="7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Motti - RE</a:t>
            </a:r>
          </a:p>
          <a:p>
            <a:pPr marL="228600" indent="-228600" eaLnBrk="0" hangingPunct="0">
              <a:lnSpc>
                <a:spcPct val="70000"/>
              </a:lnSpc>
              <a:spcBef>
                <a:spcPts val="5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Mandela -  Castelnovo Monti</a:t>
            </a:r>
          </a:p>
          <a:p>
            <a:pPr marL="228600" indent="-228600" eaLnBrk="0" hangingPunct="0">
              <a:lnSpc>
                <a:spcPct val="70000"/>
              </a:lnSpc>
              <a:spcBef>
                <a:spcPts val="5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rgbClr val="0000FF"/>
                </a:solidFill>
                <a:latin typeface="Calibri" pitchFamily="34" charset="0"/>
                <a:cs typeface="Calibri" pitchFamily="34" charset="0"/>
              </a:rPr>
              <a:t>Convitto Corso – Correggio</a:t>
            </a:r>
          </a:p>
          <a:p>
            <a:pPr marL="228600" indent="-228600" eaLnBrk="0" hangingPunct="0">
              <a:lnSpc>
                <a:spcPct val="70000"/>
              </a:lnSpc>
              <a:spcBef>
                <a:spcPts val="500"/>
              </a:spcBef>
              <a:buClr>
                <a:srgbClr val="404040"/>
              </a:buClr>
              <a:buSzPct val="100000"/>
              <a:buFont typeface="Arial" charset="0"/>
              <a:buNone/>
            </a:pPr>
            <a:endParaRPr lang="it-IT" sz="80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94" name="Text Box 14"/>
          <p:cNvSpPr txBox="1">
            <a:spLocks noChangeArrowheads="1"/>
          </p:cNvSpPr>
          <p:nvPr/>
        </p:nvSpPr>
        <p:spPr bwMode="auto">
          <a:xfrm>
            <a:off x="6869113" y="4938713"/>
            <a:ext cx="4813300" cy="15160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0" hangingPunct="0">
              <a:lnSpc>
                <a:spcPct val="80000"/>
              </a:lnSpc>
              <a:spcBef>
                <a:spcPts val="1000"/>
              </a:spcBef>
              <a:buFont typeface="Arial" charset="0"/>
              <a:buNone/>
            </a:pPr>
            <a:r>
              <a:rPr lang="it-IT" b="1">
                <a:solidFill>
                  <a:srgbClr val="000099"/>
                </a:solidFill>
                <a:latin typeface="Calibri" pitchFamily="34" charset="0"/>
              </a:rPr>
              <a:t>8. MANUTENZIONE E ASSISTENZA TECNICA </a:t>
            </a:r>
          </a:p>
          <a:p>
            <a:pPr marL="228600" indent="-228600"/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Nobili - RE</a:t>
            </a:r>
          </a:p>
          <a:p>
            <a:pPr marL="228600" indent="-228600"/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Convitto Corso - </a:t>
            </a: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Correggio</a:t>
            </a:r>
            <a:endParaRPr lang="it-IT" sz="1600">
              <a:solidFill>
                <a:srgbClr val="0000CC"/>
              </a:solidFill>
              <a:latin typeface="Calibri" pitchFamily="34" charset="0"/>
            </a:endParaRPr>
          </a:p>
          <a:p>
            <a:pPr marL="228600" indent="-228600"/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Gobetti - Scandiano</a:t>
            </a:r>
          </a:p>
          <a:p>
            <a:pPr marL="228600" indent="-228600"/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Carrara - Guastalla</a:t>
            </a:r>
          </a:p>
          <a:p>
            <a:pPr marL="228600" indent="-228600"/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D'Arzo – Montecchio</a:t>
            </a:r>
          </a:p>
          <a:p>
            <a:pPr marL="228600" indent="-228600"/>
            <a:endParaRPr lang="it-IT" sz="800">
              <a:solidFill>
                <a:srgbClr val="000099"/>
              </a:solidFill>
              <a:latin typeface="Calibri" pitchFamily="34" charset="0"/>
            </a:endParaRPr>
          </a:p>
          <a:p>
            <a:pPr marL="228600" indent="-228600" eaLnBrk="0" hangingPunct="0">
              <a:lnSpc>
                <a:spcPct val="80000"/>
              </a:lnSpc>
              <a:spcBef>
                <a:spcPts val="1000"/>
              </a:spcBef>
              <a:buFont typeface="Arial" charset="0"/>
              <a:buNone/>
            </a:pPr>
            <a:endParaRPr lang="it-IT" b="1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16395" name="Text Box 13"/>
          <p:cNvSpPr txBox="1">
            <a:spLocks noChangeArrowheads="1"/>
          </p:cNvSpPr>
          <p:nvPr/>
        </p:nvSpPr>
        <p:spPr bwMode="auto">
          <a:xfrm>
            <a:off x="6858000" y="920750"/>
            <a:ext cx="4848225" cy="1741488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>
                <a:solidFill>
                  <a:srgbClr val="0000CC"/>
                </a:solidFill>
                <a:latin typeface="Calibri" pitchFamily="34" charset="0"/>
              </a:rPr>
              <a:t>6. INDUSTRIA E ARTIGIANATO PER IL MADE IN ITALY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Nobili - RE</a:t>
            </a:r>
          </a:p>
          <a:p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Convitto Corso - Correggio  </a:t>
            </a:r>
          </a:p>
          <a:p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D'Arzo - S. Ilario</a:t>
            </a:r>
          </a:p>
          <a:p>
            <a:r>
              <a:rPr lang="it-IT" sz="1600">
                <a:solidFill>
                  <a:srgbClr val="0000CC"/>
                </a:solidFill>
                <a:latin typeface="Calibri" pitchFamily="34" charset="0"/>
              </a:rPr>
              <a:t>Mandela - Castelnovo Monti</a:t>
            </a:r>
          </a:p>
        </p:txBody>
      </p:sp>
      <p:sp>
        <p:nvSpPr>
          <p:cNvPr id="16396" name="WordArt 9"/>
          <p:cNvSpPr>
            <a:spLocks noChangeArrowheads="1" noChangeShapeType="1" noTextEdit="1"/>
          </p:cNvSpPr>
          <p:nvPr/>
        </p:nvSpPr>
        <p:spPr bwMode="auto">
          <a:xfrm>
            <a:off x="6975475" y="242888"/>
            <a:ext cx="3683000" cy="51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LICEI PROFESSIONALI</a:t>
            </a:r>
          </a:p>
        </p:txBody>
      </p:sp>
      <p:pic>
        <p:nvPicPr>
          <p:cNvPr id="16397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7350" y="1035050"/>
            <a:ext cx="9207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8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9450" y="1727200"/>
            <a:ext cx="808038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79125" y="5475288"/>
            <a:ext cx="83185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61650" y="3944938"/>
            <a:ext cx="97313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1" name="Picture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7175" y="2092325"/>
            <a:ext cx="93345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Picture 1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18125" y="4416425"/>
            <a:ext cx="847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3" name="Picture 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76850" y="5665788"/>
            <a:ext cx="954088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4" name="Picture 1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61000" y="3468688"/>
            <a:ext cx="701675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5" name="Text Box 23"/>
          <p:cNvSpPr txBox="1">
            <a:spLocks noChangeArrowheads="1"/>
          </p:cNvSpPr>
          <p:nvPr/>
        </p:nvSpPr>
        <p:spPr bwMode="auto">
          <a:xfrm>
            <a:off x="333375" y="266700"/>
            <a:ext cx="3933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chemeClr val="bg1"/>
                </a:solidFill>
              </a:rPr>
              <a:t>8 Indirizzi</a:t>
            </a:r>
          </a:p>
        </p:txBody>
      </p:sp>
      <p:sp>
        <p:nvSpPr>
          <p:cNvPr id="16406" name="Text Box 23"/>
          <p:cNvSpPr txBox="1">
            <a:spLocks noChangeArrowheads="1"/>
          </p:cNvSpPr>
          <p:nvPr/>
        </p:nvSpPr>
        <p:spPr bwMode="auto">
          <a:xfrm>
            <a:off x="6896100" y="6553200"/>
            <a:ext cx="42322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>
                <a:solidFill>
                  <a:schemeClr val="bg1"/>
                </a:solidFill>
                <a:latin typeface="Calibri" pitchFamily="34" charset="0"/>
              </a:rPr>
              <a:t>in riferimento al d.l. 170/2026 in attesa di conversione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2125" y="492125"/>
            <a:ext cx="9953625" cy="957263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it-IT" sz="3600" cap="none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FILIERA tecnologico professionale 4+2</a:t>
            </a:r>
            <a:br>
              <a:rPr lang="it-IT" sz="3600" cap="none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</a:br>
            <a:endParaRPr lang="it-IT" sz="3600" cap="none" smtClean="0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28638" y="1492250"/>
            <a:ext cx="11430000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85725" indent="-41275"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tabLst>
                <a:tab pos="0" algn="l"/>
              </a:tabLst>
              <a:defRPr/>
            </a:pP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 percorsi della filiera </a:t>
            </a: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tecnologico-professionale 4+2</a:t>
            </a: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rappresentano un </a:t>
            </a:r>
            <a:r>
              <a:rPr lang="it-IT" sz="20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modello formativo innovativo</a:t>
            </a:r>
            <a:r>
              <a:rPr lang="it-IT" sz="2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pPr marL="85725" indent="-41275"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tabLst>
                <a:tab pos="0" algn="l"/>
              </a:tabLst>
              <a:defRPr/>
            </a:pP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che permette di conseguire </a:t>
            </a:r>
            <a:r>
              <a:rPr lang="it-IT" sz="2000" b="1" u="sng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 anticipo</a:t>
            </a: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di un anno il </a:t>
            </a:r>
            <a:r>
              <a:rPr lang="it-IT" sz="20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diploma quinquennale </a:t>
            </a: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ed accedere alla</a:t>
            </a:r>
            <a:r>
              <a:rPr lang="it-IT" sz="20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formazione</a:t>
            </a:r>
          </a:p>
          <a:p>
            <a:pPr marL="85725" indent="-41275"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tabLst>
                <a:tab pos="0" algn="l"/>
              </a:tabLst>
              <a:defRPr/>
            </a:pP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degli ITS </a:t>
            </a:r>
            <a:r>
              <a:rPr lang="it-IT" sz="2000" i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Academy </a:t>
            </a: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conseguendo </a:t>
            </a: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in 6 anni</a:t>
            </a: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un </a:t>
            </a:r>
            <a:r>
              <a:rPr lang="it-IT" sz="20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titolo</a:t>
            </a: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alta specializzazione.</a:t>
            </a:r>
            <a:r>
              <a:rPr lang="it-IT" sz="2000" i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it-IT" sz="200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85725" indent="-41275"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tabLst>
                <a:tab pos="0" algn="l"/>
              </a:tabLst>
              <a:defRPr/>
            </a:pP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Cosa è utile valutare?</a:t>
            </a:r>
            <a:r>
              <a:rPr lang="it-IT" sz="20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85725" indent="-41275"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tabLst>
                <a:tab pos="0" algn="l"/>
              </a:tabLst>
              <a:defRPr/>
            </a:pP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Diploma istruzione superiore di </a:t>
            </a:r>
            <a:r>
              <a:rPr lang="it-IT" sz="2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LICEO TECNOLOGICO o PROFESSIONALE</a:t>
            </a: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 in 4 anni </a:t>
            </a:r>
          </a:p>
          <a:p>
            <a:pPr marL="85725" indent="-41275"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tabLst>
                <a:tab pos="0" algn="l"/>
              </a:tabLst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-Le ore sono uguali al percorso di 5  e consentono, grazie alle compresenze, una didattica maggiormente personalizzata;</a:t>
            </a:r>
          </a:p>
          <a:p>
            <a:pPr marL="85725" indent="-41275" eaLnBrk="0" hangingPunct="0">
              <a:lnSpc>
                <a:spcPct val="80000"/>
              </a:lnSpc>
              <a:spcBef>
                <a:spcPts val="1800"/>
              </a:spcBef>
              <a:buClr>
                <a:srgbClr val="404040"/>
              </a:buClr>
              <a:buSzPct val="100000"/>
              <a:buFont typeface="Arial" charset="0"/>
              <a:buNone/>
              <a:tabLst>
                <a:tab pos="0" algn="l"/>
              </a:tabLst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- Didattica laboratoriale e competenze tecnologiche correlate alle esigenze del mondo del lavoro</a:t>
            </a:r>
          </a:p>
        </p:txBody>
      </p:sp>
      <p:sp>
        <p:nvSpPr>
          <p:cNvPr id="17411" name="WordArt 34"/>
          <p:cNvSpPr>
            <a:spLocks noChangeArrowheads="1" noChangeShapeType="1" noTextEdit="1"/>
          </p:cNvSpPr>
          <p:nvPr/>
        </p:nvSpPr>
        <p:spPr bwMode="auto">
          <a:xfrm>
            <a:off x="10229850" y="190500"/>
            <a:ext cx="1266825" cy="8747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it-IT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NEWS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590550" y="5553075"/>
            <a:ext cx="5067300" cy="88741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solidFill>
                  <a:srgbClr val="000099"/>
                </a:solidFill>
                <a:latin typeface="Calibri" pitchFamily="34" charset="0"/>
              </a:rPr>
              <a:t>D’ARZO Montecchio</a:t>
            </a: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it-IT" sz="800">
              <a:solidFill>
                <a:srgbClr val="000099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Industria e artigianato per il made in italy ambito grafico 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6124575" y="5534025"/>
            <a:ext cx="5200650" cy="10699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solidFill>
                  <a:srgbClr val="000099"/>
                </a:solidFill>
                <a:latin typeface="Calibri" pitchFamily="34" charset="0"/>
              </a:rPr>
              <a:t>MANDELA Castelnovo Monti 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Agricoltura e sviluppo rurale  </a:t>
            </a:r>
          </a:p>
          <a:p>
            <a:pPr>
              <a:spcBef>
                <a:spcPct val="50000"/>
              </a:spcBef>
            </a:pPr>
            <a:r>
              <a:rPr lang="it-IT" sz="1600">
                <a:solidFill>
                  <a:srgbClr val="000099"/>
                </a:solidFill>
                <a:latin typeface="Calibri" pitchFamily="34" charset="0"/>
              </a:rPr>
              <a:t>Industria e artigianato per il made in italy</a:t>
            </a:r>
            <a:endParaRPr lang="it-IT" sz="16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/>
          </p:cNvPr>
          <p:cNvSpPr>
            <a:spLocks noGrp="1"/>
          </p:cNvSpPr>
          <p:nvPr>
            <p:ph type="sldNum" sz="quarter" idx="11"/>
          </p:nvPr>
        </p:nvSpPr>
        <p:spPr>
          <a:xfrm>
            <a:off x="11058525" y="5835650"/>
            <a:ext cx="1041400" cy="246063"/>
          </a:xfrm>
        </p:spPr>
        <p:txBody>
          <a:bodyPr/>
          <a:lstStyle/>
          <a:p>
            <a:pPr algn="ctr">
              <a:defRPr/>
            </a:pPr>
            <a:fld id="{A3F46642-37CE-48C8-B225-D80EB01F1C67}" type="slidenum">
              <a:rPr lang="en-US"/>
              <a:pPr algn="ctr">
                <a:defRPr/>
              </a:pPr>
              <a:t>12</a:t>
            </a:fld>
            <a:endParaRPr lang="en-US" dirty="0"/>
          </a:p>
        </p:txBody>
      </p:sp>
      <p:sp>
        <p:nvSpPr>
          <p:cNvPr id="59430" name="Rectangle 38"/>
          <p:cNvSpPr>
            <a:spLocks noChangeArrowheads="1"/>
          </p:cNvSpPr>
          <p:nvPr/>
        </p:nvSpPr>
        <p:spPr bwMode="auto">
          <a:xfrm>
            <a:off x="914400" y="1557338"/>
            <a:ext cx="10391775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Sono percorsi di Istruzione e Formazione Professionale (IeFP) che consentono dopo 3 anni di acquisire una QUALIFICA di III livello. </a:t>
            </a:r>
          </a:p>
          <a:p>
            <a:pPr>
              <a:defRPr/>
            </a:pPr>
            <a:endParaRPr lang="it-IT" sz="1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 una metodologia didattica maggiormente incentrata sul SAPER FARE e un approccio fortemente esperienziale</a:t>
            </a:r>
          </a:p>
          <a:p>
            <a:pPr>
              <a:defRPr/>
            </a:pPr>
            <a:endParaRPr lang="it-IT" sz="1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È possibile iscriversi:</a:t>
            </a:r>
          </a:p>
          <a:p>
            <a:pPr>
              <a:defRPr/>
            </a:pPr>
            <a:endParaRPr lang="it-IT" sz="1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it-IT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it-IT" b="1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it-IT">
              <a:solidFill>
                <a:srgbClr val="00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it-IT" sz="160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it-IT" sz="160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Dopo la qualifica professionale è possibile:</a:t>
            </a:r>
          </a:p>
          <a:p>
            <a:pPr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>
              <a:buFontTx/>
              <a:buChar char="•"/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entrare nel mondo del lavoro </a:t>
            </a:r>
          </a:p>
          <a:p>
            <a:pPr>
              <a:buFontTx/>
              <a:buChar char="•"/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continuare il percorso formativo frequentando il IV anno per conseguire </a:t>
            </a:r>
          </a:p>
          <a:p>
            <a:pPr>
              <a:defRPr/>
            </a:pPr>
            <a:r>
              <a:rPr lang="it-IT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 diploma professionale </a:t>
            </a:r>
          </a:p>
          <a:p>
            <a:pPr>
              <a:defRPr/>
            </a:pPr>
            <a:endParaRPr lang="it-IT" sz="1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it-IT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0" hangingPunct="0">
              <a:spcBef>
                <a:spcPct val="50000"/>
              </a:spcBef>
              <a:buClr>
                <a:srgbClr val="404040"/>
              </a:buClr>
              <a:buSzPct val="100000"/>
              <a:buFont typeface="Arial" charset="0"/>
              <a:buNone/>
              <a:defRPr/>
            </a:pPr>
            <a:endParaRPr lang="it-IT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8436" name="WordArt 4"/>
          <p:cNvGrpSpPr>
            <a:grpSpLocks/>
          </p:cNvGrpSpPr>
          <p:nvPr/>
        </p:nvGrpSpPr>
        <p:grpSpPr bwMode="auto">
          <a:xfrm>
            <a:off x="2501900" y="677863"/>
            <a:ext cx="8747125" cy="627062"/>
            <a:chOff x="1594" y="499"/>
            <a:chExt cx="5510" cy="215"/>
          </a:xfrm>
        </p:grpSpPr>
        <p:pic>
          <p:nvPicPr>
            <p:cNvPr id="18448" name="WordArt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4" y="499"/>
              <a:ext cx="5510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Text Box 4"/>
            <p:cNvSpPr txBox="1">
              <a:spLocks noChangeArrowheads="1" noChangeShapeType="1"/>
            </p:cNvSpPr>
            <p:nvPr/>
          </p:nvSpPr>
          <p:spPr bwMode="auto">
            <a:xfrm>
              <a:off x="1605" y="510"/>
              <a:ext cx="5493" cy="19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>
                <a:defRPr/>
              </a:pPr>
              <a:r>
                <a:rPr lang="it-IT" sz="2800">
                  <a:solidFill>
                    <a:srgbClr val="0066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Impact" pitchFamily="34" charset="0"/>
                </a:rPr>
                <a:t>Il sistema di istruzione e formazione IeFP</a:t>
              </a:r>
            </a:p>
          </p:txBody>
        </p:sp>
      </p:grpSp>
      <p:pic>
        <p:nvPicPr>
          <p:cNvPr id="18437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12388" y="5662613"/>
            <a:ext cx="1531937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7" descr="Ragazzo Che Lavora Con Il Rastrello Illustrazione Vettoriale ..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9013" y="369888"/>
            <a:ext cx="1490662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9"/>
          <p:cNvSpPr txBox="1">
            <a:spLocks noChangeArrowheads="1"/>
          </p:cNvSpPr>
          <p:nvPr/>
        </p:nvSpPr>
        <p:spPr bwMode="auto">
          <a:xfrm>
            <a:off x="3927475" y="61039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grpSp>
        <p:nvGrpSpPr>
          <p:cNvPr id="18440" name="WordArt 4"/>
          <p:cNvGrpSpPr>
            <a:grpSpLocks/>
          </p:cNvGrpSpPr>
          <p:nvPr/>
        </p:nvGrpSpPr>
        <p:grpSpPr bwMode="auto">
          <a:xfrm>
            <a:off x="6959600" y="3916363"/>
            <a:ext cx="4137025" cy="722312"/>
            <a:chOff x="1594" y="499"/>
            <a:chExt cx="5510" cy="215"/>
          </a:xfrm>
        </p:grpSpPr>
        <p:pic>
          <p:nvPicPr>
            <p:cNvPr id="18446" name="WordArt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4" y="499"/>
              <a:ext cx="5510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Text Box 4"/>
            <p:cNvSpPr txBox="1">
              <a:spLocks noChangeArrowheads="1" noChangeShapeType="1"/>
            </p:cNvSpPr>
            <p:nvPr/>
          </p:nvSpPr>
          <p:spPr bwMode="auto">
            <a:xfrm>
              <a:off x="1605" y="510"/>
              <a:ext cx="5493" cy="19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>
                <a:defRPr/>
              </a:pPr>
              <a:r>
                <a:rPr lang="it-IT" sz="2000" dirty="0">
                  <a:solidFill>
                    <a:srgbClr val="0066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Impact" pitchFamily="34" charset="0"/>
                </a:rPr>
                <a:t>II e III anno</a:t>
              </a:r>
            </a:p>
            <a:p>
              <a:pPr algn="ctr">
                <a:defRPr/>
              </a:pPr>
              <a:r>
                <a:rPr lang="it-IT" sz="2000" dirty="0">
                  <a:solidFill>
                    <a:srgbClr val="0066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Impact" pitchFamily="34" charset="0"/>
                </a:rPr>
                <a:t>Ente di formazione</a:t>
              </a:r>
            </a:p>
          </p:txBody>
        </p:sp>
      </p:grp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2705100" y="3463925"/>
            <a:ext cx="2794000" cy="3667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I anno Istituto Professionale</a:t>
            </a:r>
            <a:r>
              <a:rPr lang="it-IT"/>
              <a:t> 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7326313" y="3476625"/>
            <a:ext cx="3336925" cy="3667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I anno propedeutico Ente IeFp</a:t>
            </a:r>
            <a:endParaRPr lang="it-IT"/>
          </a:p>
        </p:txBody>
      </p:sp>
      <p:grpSp>
        <p:nvGrpSpPr>
          <p:cNvPr id="18443" name="WordArt 4"/>
          <p:cNvGrpSpPr>
            <a:grpSpLocks/>
          </p:cNvGrpSpPr>
          <p:nvPr/>
        </p:nvGrpSpPr>
        <p:grpSpPr bwMode="auto">
          <a:xfrm>
            <a:off x="2025650" y="3935413"/>
            <a:ext cx="4137025" cy="722312"/>
            <a:chOff x="1594" y="499"/>
            <a:chExt cx="5510" cy="215"/>
          </a:xfrm>
        </p:grpSpPr>
        <p:pic>
          <p:nvPicPr>
            <p:cNvPr id="18444" name="WordArt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4" y="499"/>
              <a:ext cx="5510" cy="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68" name="Text Box 4"/>
            <p:cNvSpPr txBox="1">
              <a:spLocks noChangeArrowheads="1" noChangeShapeType="1"/>
            </p:cNvSpPr>
            <p:nvPr/>
          </p:nvSpPr>
          <p:spPr bwMode="auto">
            <a:xfrm>
              <a:off x="1605" y="510"/>
              <a:ext cx="5493" cy="19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>
                <a:defRPr/>
              </a:pPr>
              <a:r>
                <a:rPr lang="it-IT" sz="2000">
                  <a:solidFill>
                    <a:srgbClr val="0066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Impact" pitchFamily="34" charset="0"/>
                </a:rPr>
                <a:t>II e III anno </a:t>
              </a:r>
            </a:p>
            <a:p>
              <a:pPr algn="ctr">
                <a:defRPr/>
              </a:pPr>
              <a:r>
                <a:rPr lang="it-IT" sz="2000">
                  <a:solidFill>
                    <a:srgbClr val="0066CC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Impact" pitchFamily="34" charset="0"/>
                </a:rPr>
                <a:t>ISTITUTO PROFESSIONALE</a:t>
              </a:r>
            </a:p>
          </p:txBody>
        </p:sp>
      </p:grp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1133475" y="4005263"/>
            <a:ext cx="7962900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endParaRPr lang="it-IT" sz="1200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ALCUNI ESEMPI…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it-IT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Operatore meccanico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it-IT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Operatore meccatronico dell’autoriparazione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it-IT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Operatore della ristorazione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it-IT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Operatore grafico e di stampa </a:t>
            </a:r>
          </a:p>
          <a:p>
            <a:pPr>
              <a:lnSpc>
                <a:spcPct val="120000"/>
              </a:lnSpc>
              <a:defRPr/>
            </a:pPr>
            <a:r>
              <a:rPr lang="it-IT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Dove trovare elenco completo delle qualifiche  </a:t>
            </a:r>
            <a:r>
              <a:rPr lang="it-IT" b="1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www.provincia.re.it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855663" y="1182688"/>
            <a:ext cx="45402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ISTITUTI PROFESSIONALI</a:t>
            </a:r>
          </a:p>
          <a:p>
            <a:pPr>
              <a:defRPr/>
            </a:pPr>
            <a:endParaRPr lang="it-IT" sz="14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Filippo Re RE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Nobili RE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Mandela Castelnovo Monti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Carrara Guastalla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Gobetti Scandiano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D’Arzo Montecchio 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Convitto Corso Correggio</a:t>
            </a:r>
          </a:p>
          <a:p>
            <a:pPr>
              <a:defRPr/>
            </a:pPr>
            <a:endParaRPr lang="it-IT" sz="2000">
              <a:latin typeface="Calibri" pitchFamily="34" charset="0"/>
            </a:endParaRP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605463" y="1181100"/>
            <a:ext cx="5778500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2000" b="1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ENTI DI FORAMAZIONE ACCREDITATI</a:t>
            </a:r>
          </a:p>
          <a:p>
            <a:pPr>
              <a:defRPr/>
            </a:pPr>
            <a:endParaRPr lang="it-IT" sz="1400" b="1">
              <a:solidFill>
                <a:srgbClr val="FF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Kristen ITC" pitchFamily="66" charset="0"/>
            </a:endParaRP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Bassa Reggiana Guastalla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Ciofs-FP Emilia Romagna Bibbiano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Enaip Fondazione "Don Agostini” RE e C.Monti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Fondazione “A. Simonini”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Centro studi e lavoro“La Cremeria”Cavriago</a:t>
            </a:r>
          </a:p>
          <a:p>
            <a:pPr>
              <a:buFontTx/>
              <a:buChar char="•"/>
              <a:defRPr/>
            </a:pPr>
            <a:r>
              <a:rPr lang="it-IT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FORM.art Correggio</a:t>
            </a:r>
          </a:p>
          <a:p>
            <a:pPr eaLnBrk="0" hangingPunct="0">
              <a:lnSpc>
                <a:spcPct val="70000"/>
              </a:lnSpc>
              <a:spcBef>
                <a:spcPct val="50000"/>
              </a:spcBef>
              <a:buFont typeface="Arial" charset="0"/>
              <a:buNone/>
              <a:defRPr/>
            </a:pPr>
            <a:endParaRPr lang="it-IT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pic>
        <p:nvPicPr>
          <p:cNvPr id="19461" name="Picture 13" descr="Disegno Diploma di scuola colorato da Utente non registrato il 26 di Maggio  del 20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04438" y="5211763"/>
            <a:ext cx="15525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WordArt 8"/>
          <p:cNvSpPr>
            <a:spLocks noChangeArrowheads="1" noChangeShapeType="1" noTextEdit="1"/>
          </p:cNvSpPr>
          <p:nvPr/>
        </p:nvSpPr>
        <p:spPr bwMode="auto">
          <a:xfrm>
            <a:off x="2852738" y="333375"/>
            <a:ext cx="7161212" cy="444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Qualifiche Professionali IeFP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1"/>
          <p:cNvSpPr>
            <a:spLocks noChangeArrowheads="1"/>
          </p:cNvSpPr>
          <p:nvPr/>
        </p:nvSpPr>
        <p:spPr bwMode="auto">
          <a:xfrm>
            <a:off x="7773988" y="3822700"/>
            <a:ext cx="4265612" cy="2814638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it-IT" sz="2000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Cosa valutare?</a:t>
            </a:r>
          </a:p>
          <a:p>
            <a:pPr algn="ctr">
              <a:buFontTx/>
              <a:buChar char="•"/>
              <a:defRPr/>
            </a:pPr>
            <a:r>
              <a:rPr lang="it-IT" sz="2000">
                <a:solidFill>
                  <a:srgbClr val="000099"/>
                </a:solidFill>
                <a:latin typeface="Calibri" pitchFamily="34" charset="0"/>
              </a:rPr>
              <a:t>Indirizzi attivati</a:t>
            </a:r>
          </a:p>
          <a:p>
            <a:pPr algn="ctr">
              <a:buFontTx/>
              <a:buChar char="•"/>
              <a:defRPr/>
            </a:pPr>
            <a:r>
              <a:rPr lang="it-IT" sz="2000">
                <a:solidFill>
                  <a:srgbClr val="000099"/>
                </a:solidFill>
                <a:latin typeface="Calibri" pitchFamily="34" charset="0"/>
              </a:rPr>
              <a:t>Organizzazione</a:t>
            </a:r>
          </a:p>
          <a:p>
            <a:pPr algn="ctr">
              <a:buFontTx/>
              <a:buChar char="•"/>
              <a:defRPr/>
            </a:pPr>
            <a:r>
              <a:rPr lang="it-IT" sz="2000">
                <a:solidFill>
                  <a:srgbClr val="000099"/>
                </a:solidFill>
                <a:latin typeface="Calibri" pitchFamily="34" charset="0"/>
              </a:rPr>
              <a:t>Quadro orario: </a:t>
            </a:r>
          </a:p>
          <a:p>
            <a:pPr algn="ctr">
              <a:defRPr/>
            </a:pPr>
            <a:r>
              <a:rPr lang="it-IT" sz="2000">
                <a:solidFill>
                  <a:srgbClr val="000099"/>
                </a:solidFill>
                <a:latin typeface="Calibri" pitchFamily="34" charset="0"/>
              </a:rPr>
              <a:t>materie e orario </a:t>
            </a:r>
          </a:p>
          <a:p>
            <a:pPr algn="ctr">
              <a:buFontTx/>
              <a:buChar char="•"/>
              <a:defRPr/>
            </a:pPr>
            <a:r>
              <a:rPr lang="it-IT" sz="2000">
                <a:solidFill>
                  <a:srgbClr val="000099"/>
                </a:solidFill>
                <a:latin typeface="Calibri" pitchFamily="34" charset="0"/>
              </a:rPr>
              <a:t>Titolo di studio</a:t>
            </a:r>
          </a:p>
        </p:txBody>
      </p:sp>
      <p:sp>
        <p:nvSpPr>
          <p:cNvPr id="20482" name="WordArt 10"/>
          <p:cNvSpPr>
            <a:spLocks noChangeArrowheads="1" noChangeShapeType="1" noTextEdit="1"/>
          </p:cNvSpPr>
          <p:nvPr/>
        </p:nvSpPr>
        <p:spPr bwMode="auto">
          <a:xfrm>
            <a:off x="904875" y="666750"/>
            <a:ext cx="935355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Guida alla scelta della scuola secondaria di II grado </a:t>
            </a:r>
          </a:p>
        </p:txBody>
      </p:sp>
      <p:sp>
        <p:nvSpPr>
          <p:cNvPr id="20483" name="Text Box 9"/>
          <p:cNvSpPr txBox="1">
            <a:spLocks noChangeArrowheads="1"/>
          </p:cNvSpPr>
          <p:nvPr/>
        </p:nvSpPr>
        <p:spPr bwMode="auto">
          <a:xfrm>
            <a:off x="6019800" y="1409700"/>
            <a:ext cx="6010275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2400" b="1">
                <a:solidFill>
                  <a:schemeClr val="bg1"/>
                </a:solidFill>
                <a:latin typeface="Calibri" pitchFamily="34" charset="0"/>
              </a:rPr>
              <a:t>La GUIDA alla scelta della scuola secondaria di secondo grado – edizione 2027 sarà consegnata a DICEMBRE</a:t>
            </a:r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6188" y="1247775"/>
            <a:ext cx="4240212" cy="509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881688" y="4275138"/>
            <a:ext cx="5619750" cy="20701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30000"/>
              </a:lnSpc>
              <a:defRPr/>
            </a:pPr>
            <a:r>
              <a:rPr lang="it-IT" sz="4000" b="0" cap="none" smtClean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Kristen ITC" pitchFamily="66" charset="0"/>
              </a:rPr>
              <a:t>…buon orientamento per effettuare una buona scelta!</a:t>
            </a:r>
          </a:p>
        </p:txBody>
      </p:sp>
      <p:pic>
        <p:nvPicPr>
          <p:cNvPr id="21506" name="Picture 8" descr="Alcune immagini non colpiscono per quello che mostrano, ma per quello che  ti fanno notare. Un dettaglio fuori posto, un contrasto, una scena che ti  costringe a guardare due volte. Non serve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2688" y="930275"/>
            <a:ext cx="4368800" cy="4775200"/>
          </a:xfrm>
        </p:spPr>
      </p:pic>
      <p:sp>
        <p:nvSpPr>
          <p:cNvPr id="21507" name="Rectangle 6"/>
          <p:cNvSpPr>
            <a:spLocks noGrp="1"/>
          </p:cNvSpPr>
          <p:nvPr>
            <p:ph type="body" sz="half" idx="2"/>
          </p:nvPr>
        </p:nvSpPr>
        <p:spPr>
          <a:xfrm>
            <a:off x="6081713" y="1035050"/>
            <a:ext cx="4848225" cy="3937000"/>
          </a:xfrm>
        </p:spPr>
        <p:txBody>
          <a:bodyPr/>
          <a:lstStyle/>
          <a:p>
            <a:pPr marL="85725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sz="2000" smtClean="0">
                <a:solidFill>
                  <a:schemeClr val="bg1"/>
                </a:solidFill>
              </a:rPr>
              <a:t>Una semplice immagine diventa una metafora. Accanto, una matita e un bullone, un temperino e una vite. </a:t>
            </a:r>
          </a:p>
          <a:p>
            <a:pPr marL="85725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sz="2000" smtClean="0">
              <a:solidFill>
                <a:schemeClr val="bg1"/>
              </a:solidFill>
            </a:endParaRPr>
          </a:p>
          <a:p>
            <a:pPr marL="85725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sz="2000" smtClean="0">
                <a:solidFill>
                  <a:schemeClr val="bg1"/>
                </a:solidFill>
              </a:rPr>
              <a:t>Scelte improbabili, ma non “</a:t>
            </a:r>
            <a:r>
              <a:rPr lang="it-IT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cattive scelte”. </a:t>
            </a:r>
          </a:p>
          <a:p>
            <a:pPr marL="85725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sz="2000" b="1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85725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sz="2000" smtClean="0">
                <a:solidFill>
                  <a:schemeClr val="bg1"/>
                </a:solidFill>
              </a:rPr>
              <a:t>La morale: ciò che non combacia può essere la scelta giusta se è il risultato di una </a:t>
            </a:r>
            <a:r>
              <a:rPr lang="it-IT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RICERCA</a:t>
            </a:r>
            <a:r>
              <a:rPr lang="it-IT" sz="2000" smtClean="0">
                <a:solidFill>
                  <a:schemeClr val="bg1"/>
                </a:solidFill>
              </a:rPr>
              <a:t> accurata</a:t>
            </a:r>
            <a:r>
              <a:rPr lang="it-IT" sz="2400" smtClean="0">
                <a:solidFill>
                  <a:schemeClr val="bg1"/>
                </a:solidFill>
              </a:rPr>
              <a:t>.</a:t>
            </a:r>
          </a:p>
          <a:p>
            <a:pPr marL="85725" indent="0">
              <a:buFont typeface="Arial" charset="0"/>
              <a:buNone/>
              <a:defRPr/>
            </a:pPr>
            <a:endParaRPr lang="it-IT" sz="24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Back to School">
  <a:themeElements>
    <a:clrScheme name="TM00001082">
      <a:dk1>
        <a:srgbClr val="000000"/>
      </a:dk1>
      <a:lt1>
        <a:srgbClr val="FFFFFF"/>
      </a:lt1>
      <a:dk2>
        <a:srgbClr val="404040"/>
      </a:dk2>
      <a:lt2>
        <a:srgbClr val="D8D6D6"/>
      </a:lt2>
      <a:accent1>
        <a:srgbClr val="B068FF"/>
      </a:accent1>
      <a:accent2>
        <a:srgbClr val="FDD806"/>
      </a:accent2>
      <a:accent3>
        <a:srgbClr val="38A977"/>
      </a:accent3>
      <a:accent4>
        <a:srgbClr val="FF493E"/>
      </a:accent4>
      <a:accent5>
        <a:srgbClr val="8FB5D9"/>
      </a:accent5>
      <a:accent6>
        <a:srgbClr val="00C1AF"/>
      </a:accent6>
      <a:hlink>
        <a:srgbClr val="EB7F23"/>
      </a:hlink>
      <a:folHlink>
        <a:srgbClr val="404040"/>
      </a:folHlink>
    </a:clrScheme>
    <a:fontScheme name="Custom 18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M00001082_win32_LW_V5" id="{68224F35-5816-41A8-A35F-B0F69FCC33E2}" vid="{A5D116A5-6168-491E-BE29-8BDF072797AE}"/>
    </a:ext>
  </a:extLst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16714</TotalTime>
  <Words>1197</Words>
  <Application>Microsoft Office PowerPoint</Application>
  <PresentationFormat>Personalizzato</PresentationFormat>
  <Paragraphs>301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Modello struttura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4" baseType="lpstr">
      <vt:lpstr>Arial</vt:lpstr>
      <vt:lpstr>Calibri</vt:lpstr>
      <vt:lpstr>Cambria</vt:lpstr>
      <vt:lpstr>Kristen ITC</vt:lpstr>
      <vt:lpstr>Arial Black</vt:lpstr>
      <vt:lpstr>Poppins Heavy</vt:lpstr>
      <vt:lpstr>Wingdings</vt:lpstr>
      <vt:lpstr>Impact</vt:lpstr>
      <vt:lpstr>Back to School</vt:lpstr>
      <vt:lpstr>I percorsi scolastici e formativi della    Provincia di Reggio Emilia</vt:lpstr>
      <vt:lpstr> COME ORIENTARSI: LE DOMANDE FONDAMENTALI </vt:lpstr>
      <vt:lpstr>IL SISTEMA SCOLASTICO E FORMATIVO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FILIERA tecnologico professionale 4+2 </vt:lpstr>
      <vt:lpstr>Diapositiva 12</vt:lpstr>
      <vt:lpstr>Diapositiva 13</vt:lpstr>
      <vt:lpstr>Diapositiva 14</vt:lpstr>
      <vt:lpstr>…buon orientamento per effettuare una buona scelta!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 BUDGET</dc:title>
  <dc:creator>Preside</dc:creator>
  <cp:lastModifiedBy>Provincia di Reggio Emilia</cp:lastModifiedBy>
  <cp:revision>135</cp:revision>
  <dcterms:created xsi:type="dcterms:W3CDTF">2023-08-29T05:32:53Z</dcterms:created>
  <dcterms:modified xsi:type="dcterms:W3CDTF">2026-10-21T10:31:45Z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0x01010079F111ED35F8CC479449609E8A0923A6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MediaServiceImageTags">
    <vt:lpwstr/>
  </property>
  <property fmtid="{D5CDD505-2E9C-101B-9397-08002B2CF9AE}" pid="9" name="_ip_UnifiedCompliancePolicyUIAction">
    <vt:lpwstr/>
  </property>
  <property fmtid="{D5CDD505-2E9C-101B-9397-08002B2CF9AE}" pid="10" name="Image">
    <vt:lpwstr/>
  </property>
  <property fmtid="{D5CDD505-2E9C-101B-9397-08002B2CF9AE}" pid="11" name="Status">
    <vt:lpwstr>Not started</vt:lpwstr>
  </property>
  <property fmtid="{D5CDD505-2E9C-101B-9397-08002B2CF9AE}" pid="12" name="Background">
    <vt:lpwstr>0</vt:lpwstr>
  </property>
  <property fmtid="{D5CDD505-2E9C-101B-9397-08002B2CF9AE}" pid="13" name="_ip_UnifiedCompliancePolicyProperties">
    <vt:lpwstr/>
  </property>
  <property fmtid="{D5CDD505-2E9C-101B-9397-08002B2CF9AE}" pid="14" name="ImageTagsTaxHTField">
    <vt:lpwstr/>
  </property>
  <property fmtid="{D5CDD505-2E9C-101B-9397-08002B2CF9AE}" pid="15" name="TaxCatchAll">
    <vt:lpwstr/>
  </property>
  <property fmtid="{D5CDD505-2E9C-101B-9397-08002B2CF9AE}" pid="16" name="MediaServiceKeyPoints">
    <vt:lpwstr/>
  </property>
</Properties>
</file>